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2" r:id="rId4"/>
  </p:sldMasterIdLst>
  <p:notesMasterIdLst>
    <p:notesMasterId r:id="rId13"/>
  </p:notesMasterIdLst>
  <p:sldIdLst>
    <p:sldId id="267" r:id="rId5"/>
    <p:sldId id="263" r:id="rId6"/>
    <p:sldId id="270" r:id="rId7"/>
    <p:sldId id="275" r:id="rId8"/>
    <p:sldId id="271" r:id="rId9"/>
    <p:sldId id="272" r:id="rId10"/>
    <p:sldId id="273" r:id="rId11"/>
    <p:sldId id="27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94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4BC311-C17B-3364-03A0-1D2FA734AB71}" v="11" dt="2022-02-15T10:11:55.655"/>
    <p1510:client id="{88F206B2-93B5-37E6-B58E-869809F98ADA}" v="3" dt="2022-02-09T13:29:19.6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18"/>
    <p:restoredTop sz="94689"/>
  </p:normalViewPr>
  <p:slideViewPr>
    <p:cSldViewPr snapToGrid="0" snapToObjects="1">
      <p:cViewPr varScale="1">
        <p:scale>
          <a:sx n="108" d="100"/>
          <a:sy n="108" d="100"/>
        </p:scale>
        <p:origin x="592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chel Martine" userId="S::rachel.martine@fra.ac.uk::822d14d9-16d6-4d42-8c6f-d919e133bf57" providerId="AD" clId="Web-{88F206B2-93B5-37E6-B58E-869809F98ADA}"/>
    <pc:docChg chg="modSld">
      <pc:chgData name="Rachel Martine" userId="S::rachel.martine@fra.ac.uk::822d14d9-16d6-4d42-8c6f-d919e133bf57" providerId="AD" clId="Web-{88F206B2-93B5-37E6-B58E-869809F98ADA}" dt="2022-02-09T13:29:17.713" v="0" actId="20577"/>
      <pc:docMkLst>
        <pc:docMk/>
      </pc:docMkLst>
      <pc:sldChg chg="modSp">
        <pc:chgData name="Rachel Martine" userId="S::rachel.martine@fra.ac.uk::822d14d9-16d6-4d42-8c6f-d919e133bf57" providerId="AD" clId="Web-{88F206B2-93B5-37E6-B58E-869809F98ADA}" dt="2022-02-09T13:29:17.713" v="0" actId="20577"/>
        <pc:sldMkLst>
          <pc:docMk/>
          <pc:sldMk cId="3479562397" sldId="263"/>
        </pc:sldMkLst>
        <pc:spChg chg="mod">
          <ac:chgData name="Rachel Martine" userId="S::rachel.martine@fra.ac.uk::822d14d9-16d6-4d42-8c6f-d919e133bf57" providerId="AD" clId="Web-{88F206B2-93B5-37E6-B58E-869809F98ADA}" dt="2022-02-09T13:29:17.713" v="0" actId="20577"/>
          <ac:spMkLst>
            <pc:docMk/>
            <pc:sldMk cId="3479562397" sldId="263"/>
            <ac:spMk id="9" creationId="{35BC7B40-C9AD-8048-8175-22240D3081A1}"/>
          </ac:spMkLst>
        </pc:spChg>
      </pc:sldChg>
    </pc:docChg>
  </pc:docChgLst>
  <pc:docChgLst>
    <pc:chgData name="Rachel Martine" userId="S::rachel.martine@fra.ac.uk::822d14d9-16d6-4d42-8c6f-d919e133bf57" providerId="AD" clId="Web-{404BC311-C17B-3364-03A0-1D2FA734AB71}"/>
    <pc:docChg chg="modSld">
      <pc:chgData name="Rachel Martine" userId="S::rachel.martine@fra.ac.uk::822d14d9-16d6-4d42-8c6f-d919e133bf57" providerId="AD" clId="Web-{404BC311-C17B-3364-03A0-1D2FA734AB71}" dt="2022-02-15T10:11:55.155" v="5" actId="20577"/>
      <pc:docMkLst>
        <pc:docMk/>
      </pc:docMkLst>
      <pc:sldChg chg="modSp">
        <pc:chgData name="Rachel Martine" userId="S::rachel.martine@fra.ac.uk::822d14d9-16d6-4d42-8c6f-d919e133bf57" providerId="AD" clId="Web-{404BC311-C17B-3364-03A0-1D2FA734AB71}" dt="2022-02-15T10:11:55.155" v="5" actId="20577"/>
        <pc:sldMkLst>
          <pc:docMk/>
          <pc:sldMk cId="3751004875" sldId="271"/>
        </pc:sldMkLst>
        <pc:spChg chg="mod">
          <ac:chgData name="Rachel Martine" userId="S::rachel.martine@fra.ac.uk::822d14d9-16d6-4d42-8c6f-d919e133bf57" providerId="AD" clId="Web-{404BC311-C17B-3364-03A0-1D2FA734AB71}" dt="2022-02-15T10:11:55.155" v="5" actId="20577"/>
          <ac:spMkLst>
            <pc:docMk/>
            <pc:sldMk cId="3751004875" sldId="271"/>
            <ac:spMk id="7" creationId="{133BDBDB-A554-0341-944F-8A7833FD99C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4054C1-F8D3-4D45-A344-9A1446281B2B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39F6A5-9C39-FB44-A654-1705C579E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64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93F56-6397-FC4C-9A25-FADC8E9F91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77913E-5EAE-5048-8E93-D16F55D57E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81379-C5DC-A14F-92D7-457E8CC22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10F3B-DDBD-CC4B-8C6F-EE9585C77A5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759A27-F828-B54F-9F32-07C161553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012EC-E3BF-3945-A41D-3513357E4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0BD4-7DDD-6942-A18B-107C93D33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405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883FA-CB2C-F546-BB35-136111833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4B4E99-3983-C446-B7FC-0C6E210591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BDD58E-2EAA-9742-8CE9-17322D15A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10F3B-DDBD-CC4B-8C6F-EE9585C77A5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21E5E5-B9BB-334F-8920-A8016D8DE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062733-345E-9F4E-A1C3-C4B518702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0BD4-7DDD-6942-A18B-107C93D33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568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460005-0187-D948-B972-7F90F1E543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1CA6AD-C4BA-A840-BCF4-7288FB3469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DF1392-4CE4-1246-B746-78456FEA8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10F3B-DDBD-CC4B-8C6F-EE9585C77A5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2144C-55BD-5441-A7DA-983149AE0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384C8-6011-9E4C-BA05-D6320173B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0BD4-7DDD-6942-A18B-107C93D33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472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09778-AB04-4B4C-9718-471716FEC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B5E8D-671B-8344-B305-75E947FE07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83AF40-4175-104C-AEEC-AE5A7E6ED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10F3B-DDBD-CC4B-8C6F-EE9585C77A5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8A611A-88EE-E64A-B000-246C985BC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7803A2-4697-5548-BB51-DDBA541E6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0BD4-7DDD-6942-A18B-107C93D33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175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135F8-B875-324A-9C63-98757C65A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A06337-FC15-554C-98CE-14BB76F787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CE5D1-7E28-6140-8015-CE3E60AAC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10F3B-DDBD-CC4B-8C6F-EE9585C77A5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BC3FA2-86DB-824A-A08F-61C2AD0F5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AAD0A3-BA20-FF48-B21E-CFCAD1DD2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0BD4-7DDD-6942-A18B-107C93D33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899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45624-89A0-8148-8743-78C5BA659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911125-F370-0443-8FA9-BA03A029A6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D1F7E4-70C6-1F4C-B23D-95622D2482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6E01C1-3104-034C-B240-3C1262501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10F3B-DDBD-CC4B-8C6F-EE9585C77A5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688570-4A33-EF43-8ACD-DF02851C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79D22C-0330-C842-A295-EAD28FDDA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0BD4-7DDD-6942-A18B-107C93D33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530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03ECE-A385-7149-968E-499E02537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20B9FF-DAB3-954C-8B51-C0DC6B347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937096-A188-384B-8D73-BF73184770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6CF331-FB37-BF4D-A9A2-19B2783A4F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C720D3-B98E-1842-833A-158C8D3467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46910F-E860-AE49-AA97-34C4EDFBD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10F3B-DDBD-CC4B-8C6F-EE9585C77A5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3ABEB4-C1A1-9F41-9070-EAA68E7F9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692276-D1E5-6045-863F-B4DA85CD2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0BD4-7DDD-6942-A18B-107C93D33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623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76732-3E0C-804F-AAB4-E729AE6A1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717FF8-C089-104F-94C6-7F1D75EE2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10F3B-DDBD-CC4B-8C6F-EE9585C77A5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688E53-742C-7A41-A331-47B884868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F06AFD-553C-AB45-935C-095A45E06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0BD4-7DDD-6942-A18B-107C93D33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156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E68A50-2A95-3847-B26B-B108E1358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10F3B-DDBD-CC4B-8C6F-EE9585C77A5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A77194-5D5A-3142-8C8B-85C2F6F72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5B94AD-5DD7-7D42-A0C6-C31E7E9C7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0BD4-7DDD-6942-A18B-107C93D33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8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1C882-0E0B-9A46-9B79-11536092D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7F7A8-388A-504A-A791-2855C993B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573C0D-10A0-1648-877C-AE7FA3DE8B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120AF1-FA28-9241-A3C3-D411A2C93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10F3B-DDBD-CC4B-8C6F-EE9585C77A5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A19564-2D6A-9741-850D-15B8DD1F0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8C4817-87E3-B842-B746-395886935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0BD4-7DDD-6942-A18B-107C93D33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840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9E1EC-1E6B-5544-B5A4-D7F1FBB75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5364E7-3336-8B40-B7E5-FC3F041C5C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147904-5C2F-474B-A979-78738AA58A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40F069-F225-9B4D-9DE9-96FC3C001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10F3B-DDBD-CC4B-8C6F-EE9585C77A5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ACFBC6-6E97-0544-B1A2-C8BFF1819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8E2967-33A2-7043-AD1B-08050F3A5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0BD4-7DDD-6942-A18B-107C93D33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441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EDC8B8-1F83-FD41-B989-4F74A4C6E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D1BA8F-4AE7-ED4E-AA9D-D1F7C9FE1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FE4A44-6A42-3F41-9185-9D726929F9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10F3B-DDBD-CC4B-8C6F-EE9585C77A5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82B319-58F1-BA4C-AA5D-E1783E6E4F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063BB1-A39E-624D-9B8B-8E3D22AD55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80BD4-7DDD-6942-A18B-107C93D33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48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2F7D07-AA12-C842-BF22-3CE0518CE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9056" y="376518"/>
            <a:ext cx="4736075" cy="6481482"/>
          </a:xfrm>
          <a:prstGeom prst="rect">
            <a:avLst/>
          </a:prstGeom>
        </p:spPr>
      </p:pic>
      <p:pic>
        <p:nvPicPr>
          <p:cNvPr id="7" name="Picture 12" descr="Picture 12">
            <a:extLst>
              <a:ext uri="{FF2B5EF4-FFF2-40B4-BE49-F238E27FC236}">
                <a16:creationId xmlns:a16="http://schemas.microsoft.com/office/drawing/2014/main" id="{390011F8-5161-894F-876C-90FE5816E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8566"/>
            <a:ext cx="1828845" cy="1315995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CDB22F5-BE0B-B841-9E05-C938213DD6F0}"/>
              </a:ext>
            </a:extLst>
          </p:cNvPr>
          <p:cNvSpPr/>
          <p:nvPr/>
        </p:nvSpPr>
        <p:spPr>
          <a:xfrm>
            <a:off x="1267381" y="4101094"/>
            <a:ext cx="3983277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494A2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97FD933-FD33-B842-9367-571DACD47082}"/>
              </a:ext>
            </a:extLst>
          </p:cNvPr>
          <p:cNvSpPr txBox="1">
            <a:spLocks/>
          </p:cNvSpPr>
          <p:nvPr/>
        </p:nvSpPr>
        <p:spPr bwMode="auto">
          <a:xfrm>
            <a:off x="1123813" y="2842766"/>
            <a:ext cx="7450275" cy="774493"/>
          </a:xfrm>
          <a:prstGeom prst="rect">
            <a:avLst/>
          </a:prstGeom>
          <a:noFill/>
        </p:spPr>
        <p:txBody>
          <a:bodyPr lIns="91440" tIns="45720" rIns="91440" b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defRPr/>
            </a:pPr>
            <a:r>
              <a:rPr lang="en-GB" altLang="en-US" sz="5400" b="1" kern="0" dirty="0">
                <a:solidFill>
                  <a:srgbClr val="2494A2"/>
                </a:solidFill>
                <a:latin typeface="GT America Expanded Bold" pitchFamily="2" charset="0"/>
                <a:ea typeface="ＭＳ Ｐゴシック"/>
                <a:cs typeface="Helvetica"/>
              </a:rPr>
              <a:t>DIGITAL MARKETING</a:t>
            </a:r>
            <a:endParaRPr lang="en-GB" altLang="en-US" sz="5400" b="1" u="none" strike="noStrike" kern="0" cap="none" spc="0" normalizeH="0" baseline="0" noProof="0" dirty="0">
              <a:ln>
                <a:noFill/>
              </a:ln>
              <a:solidFill>
                <a:srgbClr val="2494A2"/>
              </a:solidFill>
              <a:effectLst/>
              <a:uLnTx/>
              <a:uFillTx/>
              <a:latin typeface="GT America Expanded Bold" pitchFamily="2" charset="0"/>
              <a:ea typeface="ＭＳ Ｐゴシック"/>
              <a:cs typeface="Helvetica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BC71CD5-0A05-0540-8874-23F4E061E0CF}"/>
              </a:ext>
            </a:extLst>
          </p:cNvPr>
          <p:cNvSpPr txBox="1">
            <a:spLocks/>
          </p:cNvSpPr>
          <p:nvPr/>
        </p:nvSpPr>
        <p:spPr bwMode="auto">
          <a:xfrm>
            <a:off x="256881" y="6459711"/>
            <a:ext cx="6004276" cy="16776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defRPr/>
            </a:pPr>
            <a:r>
              <a:rPr lang="en-GB" altLang="en-US" sz="1600" b="1" u="none" strike="noStrike" kern="0" cap="none" spc="0" normalizeH="0" baseline="0" noProof="0" dirty="0">
                <a:ln w="9525">
                  <a:solidFill>
                    <a:schemeClr val="accent1"/>
                  </a:solidFill>
                </a:ln>
                <a:solidFill>
                  <a:srgbClr val="2494A2"/>
                </a:solidFill>
                <a:effectLst/>
                <a:uLnTx/>
                <a:uFillTx/>
                <a:latin typeface="GT America Expanded Bold" pitchFamily="2" charset="0"/>
                <a:ea typeface="ＭＳ Ｐゴシック"/>
                <a:cs typeface="Helvetica"/>
              </a:rPr>
              <a:t>HOME OF FASHIONS </a:t>
            </a:r>
            <a:r>
              <a:rPr lang="en-GB" altLang="en-US" sz="1600" b="1" kern="0" dirty="0">
                <a:ln w="9525">
                  <a:solidFill>
                    <a:schemeClr val="accent1"/>
                  </a:solidFill>
                </a:ln>
                <a:solidFill>
                  <a:srgbClr val="2494A2"/>
                </a:solidFill>
                <a:latin typeface="GT America Expanded Bold" pitchFamily="2" charset="0"/>
                <a:ea typeface="ＭＳ Ｐゴシック"/>
                <a:cs typeface="Helvetica"/>
              </a:rPr>
              <a:t>NEXT GENERATION</a:t>
            </a:r>
            <a:endParaRPr lang="en-GB" altLang="en-US" sz="1600" b="1" u="none" strike="noStrike" kern="0" cap="none" spc="0" normalizeH="0" baseline="0" noProof="0" dirty="0">
              <a:ln w="9525">
                <a:solidFill>
                  <a:schemeClr val="accent1"/>
                </a:solidFill>
              </a:ln>
              <a:solidFill>
                <a:srgbClr val="2494A2"/>
              </a:solidFill>
              <a:effectLst/>
              <a:uLnTx/>
              <a:uFillTx/>
              <a:latin typeface="GT America Expanded Bold" pitchFamily="2" charset="0"/>
              <a:ea typeface="ＭＳ Ｐゴシック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18032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2F7D07-AA12-C842-BF22-3CE0518CE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8923" y="376518"/>
            <a:ext cx="4736075" cy="64814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5BC7B40-C9AD-8048-8175-22240D3081A1}"/>
              </a:ext>
            </a:extLst>
          </p:cNvPr>
          <p:cNvSpPr txBox="1"/>
          <p:nvPr/>
        </p:nvSpPr>
        <p:spPr>
          <a:xfrm>
            <a:off x="635524" y="1663712"/>
            <a:ext cx="7855333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 fontAlgn="base">
              <a:buFont typeface="Wingdings" panose="020B0604020202020204" pitchFamily="34" charset="0"/>
              <a:buChar char="§"/>
            </a:pPr>
            <a:r>
              <a:rPr lang="en-GB" sz="3200" dirty="0">
                <a:latin typeface="Helvetica" pitchFamily="2" charset="0"/>
              </a:rPr>
              <a:t>What is Digital Marketing? How does it work? How has it evolved?</a:t>
            </a:r>
            <a:r>
              <a:rPr lang="en-US" sz="3200" dirty="0">
                <a:latin typeface="Helvetica" pitchFamily="2" charset="0"/>
              </a:rPr>
              <a:t>​</a:t>
            </a:r>
            <a:endParaRPr lang="en-US"/>
          </a:p>
          <a:p>
            <a:pPr marL="457200" indent="-457200" fontAlgn="base">
              <a:buFont typeface="Wingdings" panose="020B0604020202020204" pitchFamily="34" charset="0"/>
              <a:buChar char="§"/>
            </a:pPr>
            <a:endParaRPr lang="en-GB" sz="3200" dirty="0">
              <a:latin typeface="Helvetica" pitchFamily="2" charset="0"/>
              <a:cs typeface="Helvetica" pitchFamily="2" charset="0"/>
            </a:endParaRPr>
          </a:p>
          <a:p>
            <a:pPr marL="457200" indent="-457200" fontAlgn="base">
              <a:buFont typeface="Wingdings" panose="020B0604020202020204" pitchFamily="34" charset="0"/>
              <a:buChar char="§"/>
            </a:pPr>
            <a:r>
              <a:rPr lang="en-GB" sz="3200" dirty="0">
                <a:latin typeface="Helvetica" pitchFamily="2" charset="0"/>
              </a:rPr>
              <a:t>How do retailers use digital tools to market to consumers</a:t>
            </a:r>
            <a:r>
              <a:rPr lang="en-US" sz="3200" dirty="0">
                <a:latin typeface="Helvetica" pitchFamily="2" charset="0"/>
              </a:rPr>
              <a:t>​?</a:t>
            </a:r>
            <a:endParaRPr lang="en-US" sz="3200" dirty="0">
              <a:latin typeface="Helvetica" pitchFamily="2" charset="0"/>
              <a:cs typeface="Helvetica" pitchFamily="2" charset="0"/>
            </a:endParaRPr>
          </a:p>
          <a:p>
            <a:pPr marL="457200" indent="-457200" fontAlgn="base">
              <a:buFont typeface="Wingdings" panose="020B0604020202020204" pitchFamily="34" charset="0"/>
              <a:buChar char="§"/>
            </a:pPr>
            <a:endParaRPr lang="en-GB" sz="3200" dirty="0">
              <a:latin typeface="Helvetica" pitchFamily="2" charset="0"/>
              <a:cs typeface="Helvetica" pitchFamily="2" charset="0"/>
            </a:endParaRPr>
          </a:p>
          <a:p>
            <a:pPr marL="457200" indent="-457200" fontAlgn="base">
              <a:buFont typeface="Wingdings" panose="020B0604020202020204" pitchFamily="34" charset="0"/>
              <a:buChar char="§"/>
            </a:pPr>
            <a:r>
              <a:rPr lang="en-GB" sz="3200" dirty="0">
                <a:latin typeface="Helvetica" pitchFamily="2" charset="0"/>
              </a:rPr>
              <a:t>What does a digital marketing campaign include</a:t>
            </a:r>
            <a:r>
              <a:rPr lang="en-US" sz="3200" dirty="0">
                <a:latin typeface="Helvetica" pitchFamily="2" charset="0"/>
              </a:rPr>
              <a:t>​?</a:t>
            </a:r>
            <a:endParaRPr lang="en-US" sz="3200" dirty="0">
              <a:latin typeface="Helvetica" pitchFamily="2" charset="0"/>
              <a:cs typeface="Helvetica" pitchFamily="2" charset="0"/>
            </a:endParaRPr>
          </a:p>
          <a:p>
            <a:pPr marL="457200" indent="-457200" fontAlgn="base">
              <a:buFont typeface="Wingdings"/>
              <a:buChar char="§"/>
            </a:pPr>
            <a:r>
              <a:rPr lang="en-GB" sz="3200" dirty="0">
                <a:latin typeface="Helvetica" pitchFamily="2" charset="0"/>
              </a:rPr>
              <a:t>​</a:t>
            </a:r>
            <a:endParaRPr lang="en-GB" sz="3200" dirty="0">
              <a:latin typeface="Helvetica" pitchFamily="2" charset="0"/>
              <a:cs typeface="Helvetica" pitchFamily="2" charset="0"/>
            </a:endParaRPr>
          </a:p>
        </p:txBody>
      </p:sp>
      <p:pic>
        <p:nvPicPr>
          <p:cNvPr id="11" name="Picture 12" descr="Picture 12">
            <a:extLst>
              <a:ext uri="{FF2B5EF4-FFF2-40B4-BE49-F238E27FC236}">
                <a16:creationId xmlns:a16="http://schemas.microsoft.com/office/drawing/2014/main" id="{29F8D0A2-FCBC-5447-950D-B4BD040E15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8566"/>
            <a:ext cx="1828845" cy="131599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79562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2" descr="Picture 12">
            <a:extLst>
              <a:ext uri="{FF2B5EF4-FFF2-40B4-BE49-F238E27FC236}">
                <a16:creationId xmlns:a16="http://schemas.microsoft.com/office/drawing/2014/main" id="{29F8D0A2-FCBC-5447-950D-B4BD040E1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8566"/>
            <a:ext cx="1828845" cy="1315995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6BE44D-18D8-D04B-B257-F8C9776AA887}"/>
              </a:ext>
            </a:extLst>
          </p:cNvPr>
          <p:cNvSpPr txBox="1"/>
          <p:nvPr/>
        </p:nvSpPr>
        <p:spPr>
          <a:xfrm>
            <a:off x="1828845" y="350207"/>
            <a:ext cx="10058355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GT America Expanded Bold" pitchFamily="2" charset="0"/>
                <a:cs typeface="Arial"/>
              </a:rPr>
              <a:t>WHAT IS DIGITAL MARKETING?</a:t>
            </a:r>
            <a:endParaRPr lang="en-GB" sz="3200" b="1" dirty="0">
              <a:solidFill>
                <a:schemeClr val="bg1"/>
              </a:solidFill>
              <a:latin typeface="GT America Expanded Bold" pitchFamily="2" charset="0"/>
              <a:cs typeface="Helvetica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F6889B-0E12-BA4D-B1BF-4B119189E7BE}"/>
              </a:ext>
            </a:extLst>
          </p:cNvPr>
          <p:cNvSpPr/>
          <p:nvPr/>
        </p:nvSpPr>
        <p:spPr>
          <a:xfrm>
            <a:off x="1936561" y="1043346"/>
            <a:ext cx="3983277" cy="45719"/>
          </a:xfrm>
          <a:prstGeom prst="rect">
            <a:avLst/>
          </a:prstGeom>
          <a:solidFill>
            <a:srgbClr val="249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494A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3BDBDB-A554-0341-944F-8A7833FD99CE}"/>
              </a:ext>
            </a:extLst>
          </p:cNvPr>
          <p:cNvSpPr txBox="1"/>
          <p:nvPr/>
        </p:nvSpPr>
        <p:spPr>
          <a:xfrm>
            <a:off x="1936561" y="1491730"/>
            <a:ext cx="9684133" cy="50167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/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</a:rPr>
              <a:t>Promoting and selling products or services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​</a:t>
            </a:r>
            <a:endParaRPr lang="en-US" sz="3200" dirty="0">
              <a:solidFill>
                <a:schemeClr val="bg1"/>
              </a:solidFill>
              <a:latin typeface="Segoe UI"/>
            </a:endParaRPr>
          </a:p>
          <a:p>
            <a:pPr fontAlgn="base"/>
            <a:endParaRPr lang="en-GB" sz="32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fontAlgn="base"/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</a:rPr>
              <a:t>Researching your market and understanding your audience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​</a:t>
            </a:r>
            <a:endParaRPr lang="en-US" sz="3200" dirty="0">
              <a:solidFill>
                <a:schemeClr val="bg1"/>
              </a:solidFill>
              <a:latin typeface="Segoe UI"/>
            </a:endParaRPr>
          </a:p>
          <a:p>
            <a:pPr fontAlgn="base"/>
            <a:endParaRPr lang="en-GB" sz="32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fontAlgn="base"/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</a:rPr>
              <a:t>Understanding the channels through which to reach your audience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​</a:t>
            </a:r>
            <a:endParaRPr lang="en-US" sz="3200" dirty="0">
              <a:solidFill>
                <a:schemeClr val="bg1"/>
              </a:solidFill>
              <a:latin typeface="Segoe UI"/>
            </a:endParaRPr>
          </a:p>
          <a:p>
            <a:pPr fontAlgn="base"/>
            <a:endParaRPr lang="en-GB" sz="32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fontAlgn="base"/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</a:rPr>
              <a:t>Keeping up to date with current trends in your marketing activities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​</a:t>
            </a:r>
            <a:endParaRPr lang="en-US" sz="3200" dirty="0">
              <a:solidFill>
                <a:schemeClr val="bg1"/>
              </a:solidFill>
              <a:latin typeface="Segoe UI"/>
            </a:endParaRP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C9F6CBF8-7847-B64A-ABAA-6077CF58C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45" y="5467088"/>
            <a:ext cx="1028700" cy="104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44DFB765-BC6E-0F41-8A11-ED4E05347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45" y="4000109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239D1ED8-56A6-4248-B9FF-D7882C264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45" y="2648495"/>
            <a:ext cx="1028700" cy="104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0F10910D-2C81-1141-A0B1-358452365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45" y="1314910"/>
            <a:ext cx="1028700" cy="104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959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2F7D07-AA12-C842-BF22-3CE0518CE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8923" y="376518"/>
            <a:ext cx="4736075" cy="6481482"/>
          </a:xfrm>
          <a:prstGeom prst="rect">
            <a:avLst/>
          </a:prstGeom>
        </p:spPr>
      </p:pic>
      <p:pic>
        <p:nvPicPr>
          <p:cNvPr id="11" name="Picture 12" descr="Picture 12">
            <a:extLst>
              <a:ext uri="{FF2B5EF4-FFF2-40B4-BE49-F238E27FC236}">
                <a16:creationId xmlns:a16="http://schemas.microsoft.com/office/drawing/2014/main" id="{29F8D0A2-FCBC-5447-950D-B4BD040E15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8566"/>
            <a:ext cx="1828845" cy="1315995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6BE44D-18D8-D04B-B257-F8C9776AA887}"/>
              </a:ext>
            </a:extLst>
          </p:cNvPr>
          <p:cNvSpPr txBox="1"/>
          <p:nvPr/>
        </p:nvSpPr>
        <p:spPr>
          <a:xfrm>
            <a:off x="1828845" y="350207"/>
            <a:ext cx="10058355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GT America Expanded Bold" pitchFamily="2" charset="0"/>
                <a:cs typeface="Arial"/>
              </a:rPr>
              <a:t>DIGITAL MARKETING – THE BASICS</a:t>
            </a:r>
            <a:endParaRPr lang="en-GB" sz="3200" b="1" dirty="0">
              <a:solidFill>
                <a:schemeClr val="bg1"/>
              </a:solidFill>
              <a:latin typeface="GT America Expanded Bold" pitchFamily="2" charset="0"/>
              <a:cs typeface="Helvetica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F6889B-0E12-BA4D-B1BF-4B119189E7BE}"/>
              </a:ext>
            </a:extLst>
          </p:cNvPr>
          <p:cNvSpPr/>
          <p:nvPr/>
        </p:nvSpPr>
        <p:spPr>
          <a:xfrm>
            <a:off x="1936561" y="1043346"/>
            <a:ext cx="3983277" cy="45719"/>
          </a:xfrm>
          <a:prstGeom prst="rect">
            <a:avLst/>
          </a:prstGeom>
          <a:solidFill>
            <a:srgbClr val="249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494A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3BDBDB-A554-0341-944F-8A7833FD99CE}"/>
              </a:ext>
            </a:extLst>
          </p:cNvPr>
          <p:cNvSpPr txBox="1"/>
          <p:nvPr/>
        </p:nvSpPr>
        <p:spPr>
          <a:xfrm>
            <a:off x="611774" y="1651837"/>
            <a:ext cx="7855333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/>
            <a:r>
              <a:rPr lang="en-GB" sz="2400" dirty="0">
                <a:solidFill>
                  <a:schemeClr val="bg1"/>
                </a:solidFill>
                <a:latin typeface="Helvetica" pitchFamily="2" charset="0"/>
              </a:rPr>
              <a:t>There are some fundamental principles for all digital marketing, regardless of the product, service or industry it’s serving:</a:t>
            </a:r>
            <a:r>
              <a:rPr lang="en-US" sz="2400" dirty="0">
                <a:solidFill>
                  <a:schemeClr val="bg1"/>
                </a:solidFill>
                <a:latin typeface="Helvetica" pitchFamily="2" charset="0"/>
              </a:rPr>
              <a:t>​</a:t>
            </a:r>
          </a:p>
          <a:p>
            <a:pPr fontAlgn="base"/>
            <a:r>
              <a:rPr lang="en-GB" sz="2400" dirty="0">
                <a:latin typeface="Helvetica" pitchFamily="2" charset="0"/>
              </a:rPr>
              <a:t>​</a:t>
            </a:r>
          </a:p>
          <a:p>
            <a:pPr marL="342900" indent="-342900" fontAlgn="base">
              <a:buFont typeface="Wingdings" pitchFamily="2" charset="2"/>
              <a:buChar char="§"/>
            </a:pPr>
            <a:r>
              <a:rPr lang="en-GB" sz="2400" b="1" dirty="0">
                <a:latin typeface="Helvetica" pitchFamily="2" charset="0"/>
              </a:rPr>
              <a:t>Planning</a:t>
            </a:r>
            <a:r>
              <a:rPr lang="en-US" sz="2400" dirty="0">
                <a:latin typeface="Helvetica" pitchFamily="2" charset="0"/>
              </a:rPr>
              <a:t>​</a:t>
            </a:r>
          </a:p>
          <a:p>
            <a:pPr marL="342900" indent="-342900" fontAlgn="base">
              <a:buFont typeface="Wingdings" pitchFamily="2" charset="2"/>
              <a:buChar char="§"/>
            </a:pPr>
            <a:r>
              <a:rPr lang="en-GB" sz="2400" b="1" dirty="0">
                <a:latin typeface="Helvetica" pitchFamily="2" charset="0"/>
              </a:rPr>
              <a:t>Management</a:t>
            </a:r>
            <a:r>
              <a:rPr lang="en-US" sz="2400" dirty="0">
                <a:latin typeface="Helvetica" pitchFamily="2" charset="0"/>
              </a:rPr>
              <a:t>​</a:t>
            </a:r>
          </a:p>
          <a:p>
            <a:pPr marL="342900" indent="-342900" fontAlgn="base">
              <a:buFont typeface="Wingdings" pitchFamily="2" charset="2"/>
              <a:buChar char="§"/>
            </a:pPr>
            <a:r>
              <a:rPr lang="en-GB" sz="2400" b="1" dirty="0">
                <a:latin typeface="Helvetica" pitchFamily="2" charset="0"/>
              </a:rPr>
              <a:t>Optimisation</a:t>
            </a:r>
            <a:r>
              <a:rPr lang="en-US" sz="2400" dirty="0">
                <a:latin typeface="Helvetica" pitchFamily="2" charset="0"/>
              </a:rPr>
              <a:t>​</a:t>
            </a:r>
          </a:p>
          <a:p>
            <a:pPr marL="342900" indent="-342900" fontAlgn="base">
              <a:buFont typeface="Wingdings" pitchFamily="2" charset="2"/>
              <a:buChar char="§"/>
            </a:pPr>
            <a:r>
              <a:rPr lang="en-GB" sz="2400" b="1" dirty="0">
                <a:latin typeface="Helvetica" pitchFamily="2" charset="0"/>
              </a:rPr>
              <a:t>Measurement</a:t>
            </a:r>
            <a:r>
              <a:rPr lang="en-US" sz="2400" dirty="0">
                <a:latin typeface="Helvetica" pitchFamily="2" charset="0"/>
              </a:rPr>
              <a:t>​</a:t>
            </a:r>
          </a:p>
          <a:p>
            <a:pPr fontAlgn="base"/>
            <a:r>
              <a:rPr lang="en-GB" sz="2400" dirty="0">
                <a:latin typeface="Helvetica" pitchFamily="2" charset="0"/>
              </a:rPr>
              <a:t>​</a:t>
            </a:r>
          </a:p>
          <a:p>
            <a:pPr fontAlgn="base"/>
            <a:r>
              <a:rPr lang="en-GB" sz="2400" dirty="0">
                <a:solidFill>
                  <a:schemeClr val="bg1"/>
                </a:solidFill>
                <a:latin typeface="Helvetica" pitchFamily="2" charset="0"/>
              </a:rPr>
              <a:t>Key to all of these is using data to have clear objectives for the channels that form part of your digital marketing plan. </a:t>
            </a:r>
            <a:r>
              <a:rPr lang="en-US" sz="2400" dirty="0">
                <a:solidFill>
                  <a:schemeClr val="bg1"/>
                </a:solidFill>
                <a:latin typeface="Helvetica" pitchFamily="2" charset="0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3989057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2" descr="Picture 12">
            <a:extLst>
              <a:ext uri="{FF2B5EF4-FFF2-40B4-BE49-F238E27FC236}">
                <a16:creationId xmlns:a16="http://schemas.microsoft.com/office/drawing/2014/main" id="{29F8D0A2-FCBC-5447-950D-B4BD040E1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8566"/>
            <a:ext cx="1828845" cy="1315995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6BE44D-18D8-D04B-B257-F8C9776AA887}"/>
              </a:ext>
            </a:extLst>
          </p:cNvPr>
          <p:cNvSpPr txBox="1"/>
          <p:nvPr/>
        </p:nvSpPr>
        <p:spPr>
          <a:xfrm>
            <a:off x="1828845" y="350207"/>
            <a:ext cx="10058355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GT America Expanded Bold" pitchFamily="2" charset="0"/>
                <a:cs typeface="Arial"/>
              </a:rPr>
              <a:t>ACTIVITY #1</a:t>
            </a:r>
            <a:endParaRPr lang="en-GB" sz="3200" b="1" dirty="0">
              <a:solidFill>
                <a:schemeClr val="bg1"/>
              </a:solidFill>
              <a:latin typeface="GT America Expanded Bold" pitchFamily="2" charset="0"/>
              <a:cs typeface="Helvetica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F6889B-0E12-BA4D-B1BF-4B119189E7BE}"/>
              </a:ext>
            </a:extLst>
          </p:cNvPr>
          <p:cNvSpPr/>
          <p:nvPr/>
        </p:nvSpPr>
        <p:spPr>
          <a:xfrm>
            <a:off x="1936561" y="1043346"/>
            <a:ext cx="3983277" cy="45719"/>
          </a:xfrm>
          <a:prstGeom prst="rect">
            <a:avLst/>
          </a:prstGeom>
          <a:solidFill>
            <a:srgbClr val="249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494A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3BDBDB-A554-0341-944F-8A7833FD99CE}"/>
              </a:ext>
            </a:extLst>
          </p:cNvPr>
          <p:cNvSpPr txBox="1"/>
          <p:nvPr/>
        </p:nvSpPr>
        <p:spPr>
          <a:xfrm>
            <a:off x="611774" y="2062987"/>
            <a:ext cx="10574782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/>
            <a:r>
              <a:rPr lang="en-GB" sz="3200" dirty="0">
                <a:solidFill>
                  <a:schemeClr val="bg1"/>
                </a:solidFill>
                <a:latin typeface="Helvetica"/>
                <a:cs typeface="Helvetica"/>
              </a:rPr>
              <a:t>Fashion retailers use a variety of digital marketing tools to get their brand, message and products in front of the right audience.</a:t>
            </a:r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​</a:t>
            </a:r>
          </a:p>
          <a:p>
            <a:pPr fontAlgn="base"/>
            <a:r>
              <a:rPr lang="en-GB" sz="3200" dirty="0">
                <a:solidFill>
                  <a:schemeClr val="bg1"/>
                </a:solidFill>
                <a:latin typeface="Helvetica"/>
                <a:cs typeface="Helvetica"/>
              </a:rPr>
              <a:t>​</a:t>
            </a:r>
          </a:p>
          <a:p>
            <a:pPr fontAlgn="base"/>
            <a:r>
              <a:rPr lang="en-GB" sz="3200" dirty="0">
                <a:solidFill>
                  <a:schemeClr val="bg1"/>
                </a:solidFill>
                <a:latin typeface="Helvetica" pitchFamily="2" charset="0"/>
              </a:rPr>
              <a:t>Take </a:t>
            </a:r>
            <a:r>
              <a:rPr lang="en-GB" sz="3200" b="1" dirty="0">
                <a:solidFill>
                  <a:schemeClr val="bg1"/>
                </a:solidFill>
                <a:latin typeface="Helvetica" pitchFamily="2" charset="0"/>
              </a:rPr>
              <a:t>5 minutes </a:t>
            </a:r>
            <a:r>
              <a:rPr lang="en-GB" sz="3200" dirty="0">
                <a:solidFill>
                  <a:schemeClr val="bg1"/>
                </a:solidFill>
                <a:latin typeface="Helvetica" pitchFamily="2" charset="0"/>
              </a:rPr>
              <a:t>to brainstorm all the different channels you can advertise on. </a:t>
            </a:r>
            <a:r>
              <a:rPr lang="en-US" sz="3200" dirty="0">
                <a:solidFill>
                  <a:schemeClr val="bg1"/>
                </a:solidFill>
                <a:latin typeface="Helvetica" pitchFamily="2" charset="0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3751004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2" descr="Picture 12">
            <a:extLst>
              <a:ext uri="{FF2B5EF4-FFF2-40B4-BE49-F238E27FC236}">
                <a16:creationId xmlns:a16="http://schemas.microsoft.com/office/drawing/2014/main" id="{29F8D0A2-FCBC-5447-950D-B4BD040E1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8566"/>
            <a:ext cx="1828845" cy="1315995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6BE44D-18D8-D04B-B257-F8C9776AA887}"/>
              </a:ext>
            </a:extLst>
          </p:cNvPr>
          <p:cNvSpPr txBox="1"/>
          <p:nvPr/>
        </p:nvSpPr>
        <p:spPr>
          <a:xfrm>
            <a:off x="1828845" y="350207"/>
            <a:ext cx="10058355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GT America Expanded Bold" pitchFamily="2" charset="0"/>
                <a:cs typeface="Arial"/>
              </a:rPr>
              <a:t>HOW MANY DID YOU GET?</a:t>
            </a:r>
            <a:endParaRPr lang="en-GB" sz="3200" b="1" dirty="0">
              <a:solidFill>
                <a:schemeClr val="bg1"/>
              </a:solidFill>
              <a:latin typeface="GT America Expanded Bold" pitchFamily="2" charset="0"/>
              <a:cs typeface="Helvetica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F6889B-0E12-BA4D-B1BF-4B119189E7BE}"/>
              </a:ext>
            </a:extLst>
          </p:cNvPr>
          <p:cNvSpPr/>
          <p:nvPr/>
        </p:nvSpPr>
        <p:spPr>
          <a:xfrm>
            <a:off x="1936561" y="1043346"/>
            <a:ext cx="3983277" cy="45719"/>
          </a:xfrm>
          <a:prstGeom prst="rect">
            <a:avLst/>
          </a:prstGeom>
          <a:solidFill>
            <a:srgbClr val="249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494A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3BDBDB-A554-0341-944F-8A7833FD99CE}"/>
              </a:ext>
            </a:extLst>
          </p:cNvPr>
          <p:cNvSpPr txBox="1"/>
          <p:nvPr/>
        </p:nvSpPr>
        <p:spPr>
          <a:xfrm>
            <a:off x="1461197" y="1686970"/>
            <a:ext cx="4934003" cy="42011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fontAlgn="base">
              <a:spcAft>
                <a:spcPts val="3000"/>
              </a:spcAft>
              <a:buClr>
                <a:srgbClr val="2494A2"/>
              </a:buClr>
              <a:buFont typeface="Wingdings" pitchFamily="2" charset="2"/>
              <a:buChar char="§"/>
            </a:pPr>
            <a:r>
              <a:rPr lang="en-GB" sz="3200" dirty="0">
                <a:solidFill>
                  <a:schemeClr val="bg1"/>
                </a:solidFill>
                <a:latin typeface="Helvetica" pitchFamily="2" charset="0"/>
              </a:rPr>
              <a:t>Influencer Marketing </a:t>
            </a:r>
            <a:r>
              <a:rPr lang="en-US" sz="3200" dirty="0">
                <a:solidFill>
                  <a:schemeClr val="bg1"/>
                </a:solidFill>
                <a:latin typeface="Helvetica" pitchFamily="2" charset="0"/>
              </a:rPr>
              <a:t>​</a:t>
            </a:r>
            <a:endParaRPr lang="en-GB" sz="3200" dirty="0">
              <a:solidFill>
                <a:schemeClr val="bg1"/>
              </a:solidFill>
              <a:latin typeface="Helvetica" pitchFamily="2" charset="0"/>
            </a:endParaRPr>
          </a:p>
          <a:p>
            <a:pPr marL="285750" indent="-285750" fontAlgn="base">
              <a:spcAft>
                <a:spcPts val="3000"/>
              </a:spcAft>
              <a:buClr>
                <a:srgbClr val="2494A2"/>
              </a:buClr>
              <a:buFont typeface="Wingdings" pitchFamily="2" charset="2"/>
              <a:buChar char="§"/>
            </a:pPr>
            <a:r>
              <a:rPr lang="en-GB" sz="3200" dirty="0">
                <a:solidFill>
                  <a:schemeClr val="bg1"/>
                </a:solidFill>
                <a:latin typeface="Helvetica" pitchFamily="2" charset="0"/>
              </a:rPr>
              <a:t>Website advertising </a:t>
            </a:r>
            <a:r>
              <a:rPr lang="en-US" sz="3200" dirty="0">
                <a:solidFill>
                  <a:schemeClr val="bg1"/>
                </a:solidFill>
                <a:latin typeface="Helvetica" pitchFamily="2" charset="0"/>
              </a:rPr>
              <a:t>​</a:t>
            </a:r>
            <a:r>
              <a:rPr lang="en-GB" sz="3200" dirty="0">
                <a:solidFill>
                  <a:schemeClr val="bg1"/>
                </a:solidFill>
                <a:latin typeface="Helvetica" pitchFamily="2" charset="0"/>
              </a:rPr>
              <a:t>​</a:t>
            </a:r>
          </a:p>
          <a:p>
            <a:pPr marL="285750" indent="-285750" fontAlgn="base">
              <a:spcAft>
                <a:spcPts val="3000"/>
              </a:spcAft>
              <a:buClr>
                <a:srgbClr val="2494A2"/>
              </a:buClr>
              <a:buFont typeface="Wingdings" pitchFamily="2" charset="2"/>
              <a:buChar char="§"/>
            </a:pPr>
            <a:r>
              <a:rPr lang="en-GB" sz="3200" dirty="0">
                <a:solidFill>
                  <a:schemeClr val="bg1"/>
                </a:solidFill>
                <a:latin typeface="Helvetica" pitchFamily="2" charset="0"/>
              </a:rPr>
              <a:t>Voice (e.g. Alexa, Google Home)</a:t>
            </a:r>
            <a:r>
              <a:rPr lang="en-US" sz="3200" dirty="0">
                <a:solidFill>
                  <a:schemeClr val="bg1"/>
                </a:solidFill>
                <a:latin typeface="Helvetica" pitchFamily="2" charset="0"/>
              </a:rPr>
              <a:t>​</a:t>
            </a:r>
            <a:endParaRPr lang="en-GB" sz="3200" dirty="0">
              <a:solidFill>
                <a:schemeClr val="bg1"/>
              </a:solidFill>
              <a:latin typeface="Helvetica" pitchFamily="2" charset="0"/>
            </a:endParaRPr>
          </a:p>
          <a:p>
            <a:pPr marL="285750" indent="-285750" fontAlgn="base">
              <a:spcAft>
                <a:spcPts val="3000"/>
              </a:spcAft>
              <a:buClr>
                <a:srgbClr val="2494A2"/>
              </a:buClr>
              <a:buFont typeface="Wingdings" pitchFamily="2" charset="2"/>
              <a:buChar char="§"/>
            </a:pPr>
            <a:r>
              <a:rPr lang="en-GB" sz="3200" dirty="0">
                <a:solidFill>
                  <a:schemeClr val="bg1"/>
                </a:solidFill>
                <a:latin typeface="Helvetica" pitchFamily="2" charset="0"/>
              </a:rPr>
              <a:t>Search Engine Optimisation</a:t>
            </a:r>
            <a:r>
              <a:rPr lang="en-US" sz="3200" dirty="0">
                <a:solidFill>
                  <a:schemeClr val="bg1"/>
                </a:solidFill>
                <a:latin typeface="Helvetica" pitchFamily="2" charset="0"/>
              </a:rPr>
              <a:t>​</a:t>
            </a:r>
            <a:r>
              <a:rPr lang="en-GB" sz="3200" dirty="0">
                <a:solidFill>
                  <a:schemeClr val="bg1"/>
                </a:solidFill>
                <a:latin typeface="Helvetica" pitchFamily="2" charset="0"/>
              </a:rPr>
              <a:t>​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344174-33E3-364F-8C3F-73B4059A60D8}"/>
              </a:ext>
            </a:extLst>
          </p:cNvPr>
          <p:cNvSpPr txBox="1"/>
          <p:nvPr/>
        </p:nvSpPr>
        <p:spPr>
          <a:xfrm>
            <a:off x="6250573" y="1686633"/>
            <a:ext cx="4257109" cy="458587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fontAlgn="base">
              <a:spcAft>
                <a:spcPts val="3000"/>
              </a:spcAft>
              <a:buClr>
                <a:srgbClr val="2494A2"/>
              </a:buClr>
              <a:buFont typeface="Wingdings" pitchFamily="2" charset="2"/>
              <a:buChar char="§"/>
            </a:pPr>
            <a:r>
              <a:rPr lang="en-GB" sz="3200" dirty="0">
                <a:solidFill>
                  <a:schemeClr val="bg1"/>
                </a:solidFill>
                <a:latin typeface="Helvetica" pitchFamily="2" charset="0"/>
              </a:rPr>
              <a:t>Pay by click  </a:t>
            </a:r>
            <a:r>
              <a:rPr lang="en-US" sz="3200" dirty="0">
                <a:solidFill>
                  <a:schemeClr val="bg1"/>
                </a:solidFill>
                <a:latin typeface="Helvetica" pitchFamily="2" charset="0"/>
              </a:rPr>
              <a:t>​</a:t>
            </a:r>
            <a:endParaRPr lang="en-GB" sz="3200" dirty="0">
              <a:solidFill>
                <a:schemeClr val="bg1"/>
              </a:solidFill>
              <a:latin typeface="Helvetica" pitchFamily="2" charset="0"/>
            </a:endParaRPr>
          </a:p>
          <a:p>
            <a:pPr marL="285750" indent="-285750" fontAlgn="base">
              <a:spcAft>
                <a:spcPts val="3000"/>
              </a:spcAft>
              <a:buClr>
                <a:srgbClr val="2494A2"/>
              </a:buClr>
              <a:buFont typeface="Wingdings" pitchFamily="2" charset="2"/>
              <a:buChar char="§"/>
            </a:pPr>
            <a:r>
              <a:rPr lang="en-GB" sz="3200" dirty="0">
                <a:solidFill>
                  <a:schemeClr val="bg1"/>
                </a:solidFill>
                <a:latin typeface="Helvetica" pitchFamily="2" charset="0"/>
              </a:rPr>
              <a:t>Content Marketing</a:t>
            </a:r>
            <a:r>
              <a:rPr lang="en-US" sz="3200" dirty="0">
                <a:solidFill>
                  <a:schemeClr val="bg1"/>
                </a:solidFill>
                <a:latin typeface="Helvetica" pitchFamily="2" charset="0"/>
              </a:rPr>
              <a:t>​</a:t>
            </a:r>
            <a:r>
              <a:rPr lang="en-GB" sz="3200" dirty="0">
                <a:solidFill>
                  <a:schemeClr val="bg1"/>
                </a:solidFill>
                <a:latin typeface="Helvetica" pitchFamily="2" charset="0"/>
              </a:rPr>
              <a:t>​</a:t>
            </a:r>
          </a:p>
          <a:p>
            <a:pPr marL="285750" indent="-285750" fontAlgn="base">
              <a:spcAft>
                <a:spcPts val="3000"/>
              </a:spcAft>
              <a:buClr>
                <a:srgbClr val="2494A2"/>
              </a:buClr>
              <a:buFont typeface="Wingdings" pitchFamily="2" charset="2"/>
              <a:buChar char="§"/>
            </a:pPr>
            <a:r>
              <a:rPr lang="en-GB" sz="3200" dirty="0">
                <a:solidFill>
                  <a:schemeClr val="bg1"/>
                </a:solidFill>
                <a:latin typeface="Helvetica" pitchFamily="2" charset="0"/>
              </a:rPr>
              <a:t>Email Newsletters</a:t>
            </a:r>
            <a:r>
              <a:rPr lang="en-US" sz="3200" dirty="0">
                <a:solidFill>
                  <a:schemeClr val="bg1"/>
                </a:solidFill>
                <a:latin typeface="Helvetica" pitchFamily="2" charset="0"/>
              </a:rPr>
              <a:t>​</a:t>
            </a:r>
            <a:endParaRPr lang="en-GB" sz="3200" dirty="0">
              <a:solidFill>
                <a:schemeClr val="bg1"/>
              </a:solidFill>
              <a:latin typeface="Helvetica" pitchFamily="2" charset="0"/>
            </a:endParaRPr>
          </a:p>
          <a:p>
            <a:pPr marL="285750" indent="-285750" fontAlgn="base">
              <a:spcAft>
                <a:spcPts val="3000"/>
              </a:spcAft>
              <a:buClr>
                <a:srgbClr val="2494A2"/>
              </a:buClr>
              <a:buFont typeface="Wingdings" pitchFamily="2" charset="2"/>
              <a:buChar char="§"/>
            </a:pPr>
            <a:r>
              <a:rPr lang="en-GB" sz="3200" dirty="0">
                <a:solidFill>
                  <a:schemeClr val="bg1"/>
                </a:solidFill>
                <a:latin typeface="Helvetica" pitchFamily="2" charset="0"/>
              </a:rPr>
              <a:t>Sponsored Social </a:t>
            </a:r>
            <a:r>
              <a:rPr lang="en-US" sz="3200" dirty="0">
                <a:solidFill>
                  <a:schemeClr val="bg1"/>
                </a:solidFill>
                <a:latin typeface="Helvetica" pitchFamily="2" charset="0"/>
              </a:rPr>
              <a:t>​</a:t>
            </a:r>
            <a:endParaRPr lang="en-GB" sz="3200" dirty="0">
              <a:solidFill>
                <a:schemeClr val="bg1"/>
              </a:solidFill>
              <a:latin typeface="Helvetica" pitchFamily="2" charset="0"/>
            </a:endParaRPr>
          </a:p>
          <a:p>
            <a:pPr marL="285750" indent="-285750" fontAlgn="base">
              <a:spcAft>
                <a:spcPts val="3000"/>
              </a:spcAft>
              <a:buClr>
                <a:srgbClr val="2494A2"/>
              </a:buClr>
              <a:buFont typeface="Wingdings" pitchFamily="2" charset="2"/>
              <a:buChar char="§"/>
            </a:pPr>
            <a:r>
              <a:rPr lang="en-GB" sz="3200" dirty="0">
                <a:solidFill>
                  <a:schemeClr val="bg1"/>
                </a:solidFill>
                <a:latin typeface="Helvetica" pitchFamily="2" charset="0"/>
              </a:rPr>
              <a:t>Social Media Adverts</a:t>
            </a:r>
            <a:r>
              <a:rPr lang="en-US" sz="3200" dirty="0">
                <a:solidFill>
                  <a:schemeClr val="bg1"/>
                </a:solidFill>
                <a:latin typeface="Helvetica" pitchFamily="2" charset="0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4045008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2" descr="Picture 12">
            <a:extLst>
              <a:ext uri="{FF2B5EF4-FFF2-40B4-BE49-F238E27FC236}">
                <a16:creationId xmlns:a16="http://schemas.microsoft.com/office/drawing/2014/main" id="{29F8D0A2-FCBC-5447-950D-B4BD040E1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8566"/>
            <a:ext cx="1828845" cy="1315995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6BE44D-18D8-D04B-B257-F8C9776AA887}"/>
              </a:ext>
            </a:extLst>
          </p:cNvPr>
          <p:cNvSpPr txBox="1"/>
          <p:nvPr/>
        </p:nvSpPr>
        <p:spPr>
          <a:xfrm>
            <a:off x="1828845" y="350207"/>
            <a:ext cx="10058355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GT America Expanded Bold" pitchFamily="2" charset="0"/>
                <a:cs typeface="Arial"/>
              </a:rPr>
              <a:t>ACTIVITY #2</a:t>
            </a:r>
            <a:endParaRPr lang="en-GB" sz="3200" b="1" dirty="0">
              <a:solidFill>
                <a:schemeClr val="bg1"/>
              </a:solidFill>
              <a:latin typeface="GT America Expanded Bold" pitchFamily="2" charset="0"/>
              <a:cs typeface="Helvetica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F6889B-0E12-BA4D-B1BF-4B119189E7BE}"/>
              </a:ext>
            </a:extLst>
          </p:cNvPr>
          <p:cNvSpPr/>
          <p:nvPr/>
        </p:nvSpPr>
        <p:spPr>
          <a:xfrm>
            <a:off x="1936561" y="1043346"/>
            <a:ext cx="3983277" cy="45719"/>
          </a:xfrm>
          <a:prstGeom prst="rect">
            <a:avLst/>
          </a:prstGeom>
          <a:solidFill>
            <a:srgbClr val="249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494A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3BDBDB-A554-0341-944F-8A7833FD99CE}"/>
              </a:ext>
            </a:extLst>
          </p:cNvPr>
          <p:cNvSpPr txBox="1"/>
          <p:nvPr/>
        </p:nvSpPr>
        <p:spPr>
          <a:xfrm>
            <a:off x="632447" y="1666202"/>
            <a:ext cx="10574782" cy="44627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/>
            <a:r>
              <a:rPr lang="en-GB" sz="2400" dirty="0">
                <a:solidFill>
                  <a:schemeClr val="bg1"/>
                </a:solidFill>
                <a:latin typeface="Helvetica" pitchFamily="2" charset="0"/>
              </a:rPr>
              <a:t>You have </a:t>
            </a:r>
            <a:r>
              <a:rPr lang="en-GB" sz="2400" b="1" dirty="0">
                <a:solidFill>
                  <a:schemeClr val="bg1"/>
                </a:solidFill>
                <a:latin typeface="Helvetica" pitchFamily="2" charset="0"/>
              </a:rPr>
              <a:t>15 minutes </a:t>
            </a:r>
            <a:r>
              <a:rPr lang="en-GB" sz="2400" dirty="0">
                <a:solidFill>
                  <a:schemeClr val="bg1"/>
                </a:solidFill>
                <a:latin typeface="Helvetica" pitchFamily="2" charset="0"/>
              </a:rPr>
              <a:t>to devise a digital marketing campaign for a brand focusing on their Black Friday sale. Things to consider in your groups:</a:t>
            </a:r>
            <a:r>
              <a:rPr lang="en-US" sz="2400" dirty="0">
                <a:solidFill>
                  <a:schemeClr val="bg1"/>
                </a:solidFill>
                <a:latin typeface="Helvetica" pitchFamily="2" charset="0"/>
              </a:rPr>
              <a:t>​</a:t>
            </a:r>
          </a:p>
          <a:p>
            <a:pPr fontAlgn="base"/>
            <a:r>
              <a:rPr lang="en-GB" sz="2400" dirty="0">
                <a:solidFill>
                  <a:schemeClr val="bg1"/>
                </a:solidFill>
                <a:latin typeface="Helvetica" pitchFamily="2" charset="0"/>
              </a:rPr>
              <a:t> </a:t>
            </a:r>
            <a:r>
              <a:rPr lang="en-US" sz="2400" dirty="0">
                <a:solidFill>
                  <a:schemeClr val="bg1"/>
                </a:solidFill>
                <a:latin typeface="Helvetica" pitchFamily="2" charset="0"/>
              </a:rPr>
              <a:t>​</a:t>
            </a:r>
          </a:p>
          <a:p>
            <a:pPr fontAlgn="base"/>
            <a:r>
              <a:rPr lang="en-GB" sz="2400" b="1" dirty="0">
                <a:latin typeface="Helvetica" pitchFamily="2" charset="0"/>
              </a:rPr>
              <a:t>The goal</a:t>
            </a:r>
            <a:r>
              <a:rPr lang="en-GB" sz="2400" b="1" dirty="0">
                <a:solidFill>
                  <a:schemeClr val="bg1"/>
                </a:solidFill>
                <a:latin typeface="Helvetica" pitchFamily="2" charset="0"/>
              </a:rPr>
              <a:t> </a:t>
            </a:r>
            <a:r>
              <a:rPr lang="en-GB" sz="2400" dirty="0">
                <a:solidFill>
                  <a:schemeClr val="bg1"/>
                </a:solidFill>
                <a:latin typeface="Helvetica" pitchFamily="2" charset="0"/>
              </a:rPr>
              <a:t>– what do you want this campaign to achieve?</a:t>
            </a:r>
            <a:r>
              <a:rPr lang="en-US" sz="2400" dirty="0">
                <a:solidFill>
                  <a:schemeClr val="bg1"/>
                </a:solidFill>
                <a:latin typeface="Helvetica" pitchFamily="2" charset="0"/>
              </a:rPr>
              <a:t>​</a:t>
            </a:r>
          </a:p>
          <a:p>
            <a:pPr fontAlgn="base"/>
            <a:r>
              <a:rPr lang="en-GB" sz="2400" b="1" dirty="0">
                <a:latin typeface="Helvetica" pitchFamily="2" charset="0"/>
              </a:rPr>
              <a:t>The audience</a:t>
            </a:r>
            <a:r>
              <a:rPr lang="en-GB" sz="2400" b="1" dirty="0">
                <a:solidFill>
                  <a:schemeClr val="bg1"/>
                </a:solidFill>
                <a:latin typeface="Helvetica" pitchFamily="2" charset="0"/>
              </a:rPr>
              <a:t> </a:t>
            </a:r>
            <a:r>
              <a:rPr lang="en-GB" sz="2400" dirty="0">
                <a:solidFill>
                  <a:schemeClr val="bg1"/>
                </a:solidFill>
                <a:latin typeface="Helvetica" pitchFamily="2" charset="0"/>
              </a:rPr>
              <a:t>– who shops with there?</a:t>
            </a:r>
            <a:r>
              <a:rPr lang="en-US" sz="2400" dirty="0">
                <a:solidFill>
                  <a:schemeClr val="bg1"/>
                </a:solidFill>
                <a:latin typeface="Helvetica" pitchFamily="2" charset="0"/>
              </a:rPr>
              <a:t>​</a:t>
            </a:r>
          </a:p>
          <a:p>
            <a:pPr fontAlgn="base"/>
            <a:r>
              <a:rPr lang="en-GB" sz="2400" b="1" dirty="0">
                <a:latin typeface="Helvetica" pitchFamily="2" charset="0"/>
              </a:rPr>
              <a:t>The channels</a:t>
            </a:r>
            <a:r>
              <a:rPr lang="en-GB" sz="2400" b="1" dirty="0">
                <a:solidFill>
                  <a:schemeClr val="bg1"/>
                </a:solidFill>
                <a:latin typeface="Helvetica" pitchFamily="2" charset="0"/>
              </a:rPr>
              <a:t> – </a:t>
            </a:r>
            <a:r>
              <a:rPr lang="en-GB" sz="2400" dirty="0">
                <a:solidFill>
                  <a:schemeClr val="bg1"/>
                </a:solidFill>
                <a:latin typeface="Helvetica" pitchFamily="2" charset="0"/>
              </a:rPr>
              <a:t>what will most likely reach and connect with your audience?</a:t>
            </a:r>
            <a:r>
              <a:rPr lang="en-US" sz="2400" dirty="0">
                <a:solidFill>
                  <a:schemeClr val="bg1"/>
                </a:solidFill>
                <a:latin typeface="Helvetica" pitchFamily="2" charset="0"/>
              </a:rPr>
              <a:t>​</a:t>
            </a:r>
          </a:p>
          <a:p>
            <a:pPr fontAlgn="base"/>
            <a:r>
              <a:rPr lang="en-GB" sz="2400" b="1" dirty="0">
                <a:latin typeface="Helvetica" pitchFamily="2" charset="0"/>
              </a:rPr>
              <a:t>The result</a:t>
            </a:r>
            <a:r>
              <a:rPr lang="en-GB" sz="2400" b="1" dirty="0">
                <a:solidFill>
                  <a:schemeClr val="bg1"/>
                </a:solidFill>
                <a:latin typeface="Helvetica" pitchFamily="2" charset="0"/>
              </a:rPr>
              <a:t> </a:t>
            </a:r>
            <a:r>
              <a:rPr lang="en-GB" sz="2400" dirty="0">
                <a:solidFill>
                  <a:schemeClr val="bg1"/>
                </a:solidFill>
                <a:latin typeface="Helvetica" pitchFamily="2" charset="0"/>
              </a:rPr>
              <a:t>– how will you know it’s been successful? Can it be measured?</a:t>
            </a:r>
            <a:r>
              <a:rPr lang="en-US" sz="2400" dirty="0">
                <a:solidFill>
                  <a:schemeClr val="bg1"/>
                </a:solidFill>
                <a:latin typeface="Helvetica" pitchFamily="2" charset="0"/>
              </a:rPr>
              <a:t>​</a:t>
            </a:r>
          </a:p>
          <a:p>
            <a:pPr fontAlgn="base"/>
            <a:r>
              <a:rPr lang="en-GB" sz="2400" dirty="0">
                <a:solidFill>
                  <a:schemeClr val="bg1"/>
                </a:solidFill>
                <a:latin typeface="Helvetica" pitchFamily="2" charset="0"/>
              </a:rPr>
              <a:t> </a:t>
            </a:r>
            <a:r>
              <a:rPr lang="en-US" sz="2400" dirty="0">
                <a:solidFill>
                  <a:schemeClr val="bg1"/>
                </a:solidFill>
                <a:latin typeface="Helvetica" pitchFamily="2" charset="0"/>
              </a:rPr>
              <a:t>​</a:t>
            </a:r>
          </a:p>
          <a:p>
            <a:pPr fontAlgn="base"/>
            <a:r>
              <a:rPr lang="en-GB" sz="2400" dirty="0">
                <a:solidFill>
                  <a:schemeClr val="bg1"/>
                </a:solidFill>
                <a:latin typeface="Helvetica" pitchFamily="2" charset="0"/>
              </a:rPr>
              <a:t>The campaign must include all the above with a justification of your choices. You’ll feed back your campaign idea to the rest of the class.</a:t>
            </a:r>
            <a:r>
              <a:rPr lang="en-US" sz="2400" dirty="0">
                <a:solidFill>
                  <a:schemeClr val="bg1"/>
                </a:solidFill>
                <a:latin typeface="Helvetica" pitchFamily="2" charset="0"/>
              </a:rPr>
              <a:t>​</a:t>
            </a:r>
          </a:p>
          <a:p>
            <a:pPr fontAlgn="base"/>
            <a:r>
              <a:rPr lang="en-GB" sz="4000" dirty="0">
                <a:solidFill>
                  <a:schemeClr val="bg1"/>
                </a:solidFill>
                <a:latin typeface="Helvetica" pitchFamily="2" charset="0"/>
              </a:rPr>
              <a:t> </a:t>
            </a:r>
            <a:r>
              <a:rPr lang="en-US" sz="4000" dirty="0">
                <a:solidFill>
                  <a:schemeClr val="bg1"/>
                </a:solidFill>
                <a:latin typeface="Helvetica" pitchFamily="2" charset="0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1401774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2" descr="Picture 12">
            <a:extLst>
              <a:ext uri="{FF2B5EF4-FFF2-40B4-BE49-F238E27FC236}">
                <a16:creationId xmlns:a16="http://schemas.microsoft.com/office/drawing/2014/main" id="{29F8D0A2-FCBC-5447-950D-B4BD040E1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8566"/>
            <a:ext cx="1828845" cy="1315995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6BE44D-18D8-D04B-B257-F8C9776AA887}"/>
              </a:ext>
            </a:extLst>
          </p:cNvPr>
          <p:cNvSpPr txBox="1"/>
          <p:nvPr/>
        </p:nvSpPr>
        <p:spPr>
          <a:xfrm>
            <a:off x="1828845" y="350207"/>
            <a:ext cx="10058355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GT America Expanded Bold" pitchFamily="2" charset="0"/>
                <a:cs typeface="Arial"/>
              </a:rPr>
              <a:t>RECAP</a:t>
            </a:r>
            <a:endParaRPr lang="en-GB" sz="3200" b="1" dirty="0">
              <a:solidFill>
                <a:schemeClr val="bg1"/>
              </a:solidFill>
              <a:latin typeface="GT America Expanded Bold" pitchFamily="2" charset="0"/>
              <a:cs typeface="Helvetica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F6889B-0E12-BA4D-B1BF-4B119189E7BE}"/>
              </a:ext>
            </a:extLst>
          </p:cNvPr>
          <p:cNvSpPr/>
          <p:nvPr/>
        </p:nvSpPr>
        <p:spPr>
          <a:xfrm>
            <a:off x="1936561" y="1043346"/>
            <a:ext cx="3983277" cy="45719"/>
          </a:xfrm>
          <a:prstGeom prst="rect">
            <a:avLst/>
          </a:prstGeom>
          <a:solidFill>
            <a:srgbClr val="249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494A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3BDBDB-A554-0341-944F-8A7833FD99CE}"/>
              </a:ext>
            </a:extLst>
          </p:cNvPr>
          <p:cNvSpPr txBox="1"/>
          <p:nvPr/>
        </p:nvSpPr>
        <p:spPr>
          <a:xfrm>
            <a:off x="632447" y="1666202"/>
            <a:ext cx="10574782" cy="38318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14350" indent="-514350" fontAlgn="base">
              <a:spcAft>
                <a:spcPts val="3000"/>
              </a:spcAft>
              <a:buClr>
                <a:srgbClr val="2494A2"/>
              </a:buClr>
              <a:buFont typeface="+mj-lt"/>
              <a:buAutoNum type="arabicPeriod"/>
            </a:pP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Digital marketing needs to have a clear plan, strong management and the ability to optimise</a:t>
            </a:r>
            <a:r>
              <a:rPr lang="en-US" sz="2800" dirty="0">
                <a:solidFill>
                  <a:schemeClr val="bg1"/>
                </a:solidFill>
                <a:latin typeface="Helvetica" pitchFamily="2" charset="0"/>
              </a:rPr>
              <a:t>​</a:t>
            </a:r>
            <a:endParaRPr lang="en-GB" sz="2800" dirty="0">
              <a:solidFill>
                <a:schemeClr val="bg1"/>
              </a:solidFill>
              <a:latin typeface="Helvetica" pitchFamily="2" charset="0"/>
            </a:endParaRPr>
          </a:p>
          <a:p>
            <a:pPr marL="514350" indent="-514350" fontAlgn="base">
              <a:spcAft>
                <a:spcPts val="3000"/>
              </a:spcAft>
              <a:buClr>
                <a:srgbClr val="2494A2"/>
              </a:buClr>
              <a:buFont typeface="+mj-lt"/>
              <a:buAutoNum type="arabicPeriod"/>
            </a:pP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You need to know who you want to reach, how you’ll reach them and what success will look like</a:t>
            </a:r>
            <a:r>
              <a:rPr lang="en-US" sz="2800" dirty="0">
                <a:solidFill>
                  <a:schemeClr val="bg1"/>
                </a:solidFill>
                <a:latin typeface="Helvetica" pitchFamily="2" charset="0"/>
              </a:rPr>
              <a:t>​</a:t>
            </a:r>
            <a:endParaRPr lang="en-GB" sz="2800" dirty="0">
              <a:solidFill>
                <a:schemeClr val="bg1"/>
              </a:solidFill>
              <a:latin typeface="Helvetica" pitchFamily="2" charset="0"/>
            </a:endParaRPr>
          </a:p>
          <a:p>
            <a:pPr marL="514350" indent="-514350" fontAlgn="base">
              <a:spcAft>
                <a:spcPts val="3000"/>
              </a:spcAft>
              <a:buClr>
                <a:srgbClr val="2494A2"/>
              </a:buClr>
              <a:buFont typeface="+mj-lt"/>
              <a:buAutoNum type="arabicPeriod"/>
            </a:pP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Data and measurability are key to success in digital marketing</a:t>
            </a:r>
            <a:r>
              <a:rPr lang="en-US" sz="2800" dirty="0">
                <a:solidFill>
                  <a:schemeClr val="bg1"/>
                </a:solidFill>
                <a:latin typeface="Helvetica" pitchFamily="2" charset="0"/>
              </a:rPr>
              <a:t>​</a:t>
            </a:r>
            <a:endParaRPr lang="en-GB" sz="2800" dirty="0">
              <a:solidFill>
                <a:schemeClr val="bg1"/>
              </a:solidFill>
              <a:latin typeface="Helvetica" pitchFamily="2" charset="0"/>
            </a:endParaRPr>
          </a:p>
          <a:p>
            <a:pPr marL="514350" indent="-514350" fontAlgn="base">
              <a:spcAft>
                <a:spcPts val="3000"/>
              </a:spcAft>
              <a:buClr>
                <a:srgbClr val="2494A2"/>
              </a:buClr>
              <a:buFont typeface="+mj-lt"/>
              <a:buAutoNum type="arabicPeriod"/>
            </a:pPr>
            <a:r>
              <a:rPr lang="en-GB" sz="2800" dirty="0">
                <a:solidFill>
                  <a:schemeClr val="bg1"/>
                </a:solidFill>
                <a:latin typeface="Helvetica" pitchFamily="2" charset="0"/>
              </a:rPr>
              <a:t>Different audiences respond better to particular channels</a:t>
            </a:r>
            <a:endParaRPr lang="en-US" sz="2800" dirty="0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2034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2393A2"/>
      </a:dk1>
      <a:lt1>
        <a:srgbClr val="FFFFFF"/>
      </a:lt1>
      <a:dk2>
        <a:srgbClr val="2393A2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14DA8E50F9F4449DB82A6AF5A93802" ma:contentTypeVersion="15" ma:contentTypeDescription="Create a new document." ma:contentTypeScope="" ma:versionID="6ed912307378e22ab0aac1002af82a74">
  <xsd:schema xmlns:xsd="http://www.w3.org/2001/XMLSchema" xmlns:xs="http://www.w3.org/2001/XMLSchema" xmlns:p="http://schemas.microsoft.com/office/2006/metadata/properties" xmlns:ns1="http://schemas.microsoft.com/sharepoint/v3" xmlns:ns2="48ebd83f-0d29-43fc-adf7-85454bb53a10" xmlns:ns3="28eea4e6-9d34-46eb-897c-a6d10532b6d8" targetNamespace="http://schemas.microsoft.com/office/2006/metadata/properties" ma:root="true" ma:fieldsID="ab1353b083e89fb3e5846db9fbfd3117" ns1:_="" ns2:_="" ns3:_="">
    <xsd:import namespace="http://schemas.microsoft.com/sharepoint/v3"/>
    <xsd:import namespace="48ebd83f-0d29-43fc-adf7-85454bb53a10"/>
    <xsd:import namespace="28eea4e6-9d34-46eb-897c-a6d10532b6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bd83f-0d29-43fc-adf7-85454bb53a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eea4e6-9d34-46eb-897c-a6d10532b6d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87B04C6-5E6C-4152-B12B-846B9705A35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39466EE-5964-43E3-963E-A718050BB367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9C268AF8-8E05-4471-A780-BB9EA08440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8ebd83f-0d29-43fc-adf7-85454bb53a10"/>
    <ds:schemaRef ds:uri="28eea4e6-9d34-46eb-897c-a6d10532b6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7129</TotalTime>
  <Words>449</Words>
  <Application>Microsoft Office PowerPoint</Application>
  <PresentationFormat>Widescreen</PresentationFormat>
  <Paragraphs>55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Rachel Martine</cp:lastModifiedBy>
  <cp:revision>22</cp:revision>
  <dcterms:created xsi:type="dcterms:W3CDTF">2021-09-14T09:21:40Z</dcterms:created>
  <dcterms:modified xsi:type="dcterms:W3CDTF">2022-02-15T10:11:58Z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0x0101001214DA8E50F9F4449DB82A6AF5A93802</vt:lpwstr>
  </property>
</Properties>
</file>