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1" r:id="rId5"/>
  </p:sldMasterIdLst>
  <p:notesMasterIdLst>
    <p:notesMasterId r:id="rId14"/>
  </p:notesMasterIdLst>
  <p:handoutMasterIdLst>
    <p:handoutMasterId r:id="rId15"/>
  </p:handoutMasterIdLst>
  <p:sldIdLst>
    <p:sldId id="256" r:id="rId6"/>
    <p:sldId id="265" r:id="rId7"/>
    <p:sldId id="268" r:id="rId8"/>
    <p:sldId id="269" r:id="rId9"/>
    <p:sldId id="270" r:id="rId10"/>
    <p:sldId id="276" r:id="rId11"/>
    <p:sldId id="295" r:id="rId12"/>
    <p:sldId id="28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0088"/>
    <a:srgbClr val="EE00B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2" d="100"/>
          <a:sy n="72" d="100"/>
        </p:scale>
        <p:origin x="-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30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79FF399-BA72-431B-9840-C6485FFC85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3CD6CE-2AD2-476F-B620-01A9EFA8DB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37F8F-318C-43B9-90A6-3EAEC6FDB49F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A40CB9-DC81-479D-A043-A8A13F08A3C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098050-FC46-4548-B56C-8C9ABF44BCF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536B6-48D4-49DF-B2F9-4C675D3A5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300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597EC-BEB6-4437-8773-DADFFBC7F32C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E74ED-0D55-4733-8549-01E21B4FB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818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81A35-4E04-4797-A5D1-2E44FB949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9652-E5F4-49CD-9E5E-44656D00EDA3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DB16E-60E9-41FB-87D6-4A065181E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9FE64-FF79-42FB-98BA-25747515E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9CA1D-6EA5-4AD0-9532-185C95A6A3B5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10F86CD-BEA4-4B1D-ADFC-9F21FCA8BB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68FE803-D848-411B-9AF9-4FA106F079B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1613" y="963613"/>
            <a:ext cx="9691687" cy="4964112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GB" dirty="0"/>
              <a:t>INSERT PAGE TITLE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80FCA1E-01DA-4432-8143-1655925937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03" r="-1303" b="86435"/>
          <a:stretch/>
        </p:blipFill>
        <p:spPr>
          <a:xfrm>
            <a:off x="-1" y="0"/>
            <a:ext cx="12191999" cy="9302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7866064-FCC5-4A9B-A929-6B62B3CFE9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6715" y="4536280"/>
            <a:ext cx="2625043" cy="3713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197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D144-53BF-4AE3-B497-598AF55CF69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5576341" cy="6858000"/>
          </a:xfrm>
          <a:prstGeom prst="rect">
            <a:avLst/>
          </a:prstGeom>
          <a:solidFill>
            <a:srgbClr val="3DB2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269927" y="1492372"/>
            <a:ext cx="3012919" cy="1805463"/>
          </a:xfrm>
        </p:spPr>
        <p:txBody>
          <a:bodyPr anchor="b">
            <a:normAutofit/>
          </a:bodyPr>
          <a:lstStyle>
            <a:lvl1pPr marL="0" indent="0">
              <a:buNone/>
              <a:defRPr sz="440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69927" y="3429000"/>
            <a:ext cx="4946650" cy="9144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734519" y="1492373"/>
            <a:ext cx="10619282" cy="3409411"/>
          </a:xfrm>
          <a:prstGeom prst="rect">
            <a:avLst/>
          </a:prstGeom>
          <a:noFill/>
          <a:ln w="76200">
            <a:solidFill>
              <a:srgbClr val="3DB2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3DB2BB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5695950" y="1693863"/>
            <a:ext cx="5486400" cy="3057525"/>
          </a:xfrm>
        </p:spPr>
        <p:txBody>
          <a:bodyPr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83" y="6000298"/>
            <a:ext cx="1035705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037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D144-53BF-4AE3-B497-598AF55CF69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5576341" cy="6858000"/>
          </a:xfrm>
          <a:prstGeom prst="rect">
            <a:avLst/>
          </a:prstGeom>
          <a:solidFill>
            <a:srgbClr val="3DB2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869533" y="1900360"/>
            <a:ext cx="3012919" cy="1805463"/>
          </a:xfrm>
        </p:spPr>
        <p:txBody>
          <a:bodyPr anchor="b">
            <a:normAutofit/>
          </a:bodyPr>
          <a:lstStyle>
            <a:lvl1pPr marL="0" indent="0">
              <a:buNone/>
              <a:defRPr sz="4400">
                <a:latin typeface="Bebas" panose="020B0606020202050201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869533" y="3836988"/>
            <a:ext cx="4541916" cy="9144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734519" y="1492373"/>
            <a:ext cx="10619282" cy="3409411"/>
          </a:xfrm>
          <a:prstGeom prst="rect">
            <a:avLst/>
          </a:prstGeom>
          <a:noFill/>
          <a:ln w="762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3DB2BB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5695950" y="1693863"/>
            <a:ext cx="5486400" cy="3057525"/>
          </a:xfrm>
        </p:spPr>
        <p:txBody>
          <a:bodyPr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83" y="6000298"/>
            <a:ext cx="1035705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34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D144-53BF-4AE3-B497-598AF55CF69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5576341" cy="6858000"/>
          </a:xfrm>
          <a:prstGeom prst="rect">
            <a:avLst/>
          </a:prstGeom>
          <a:solidFill>
            <a:srgbClr val="DBE4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734519" y="1492373"/>
            <a:ext cx="10619282" cy="3409411"/>
          </a:xfrm>
          <a:prstGeom prst="rect">
            <a:avLst/>
          </a:prstGeom>
          <a:noFill/>
          <a:ln w="76200">
            <a:solidFill>
              <a:srgbClr val="DBE4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3DB2BB"/>
              </a:solidFill>
            </a:endParaRP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5695950" y="1693863"/>
            <a:ext cx="5486400" cy="3057525"/>
          </a:xfrm>
        </p:spPr>
        <p:txBody>
          <a:bodyPr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269927" y="1492372"/>
            <a:ext cx="3012919" cy="1805463"/>
          </a:xfrm>
        </p:spPr>
        <p:txBody>
          <a:bodyPr anchor="b">
            <a:normAutofit/>
          </a:bodyPr>
          <a:lstStyle>
            <a:lvl1pPr marL="0" indent="0">
              <a:buNone/>
              <a:defRPr sz="440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69927" y="3429000"/>
            <a:ext cx="4946650" cy="9144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83" y="6000298"/>
            <a:ext cx="1035705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684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D144-53BF-4AE3-B497-598AF55CF69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5576341" cy="6858000"/>
          </a:xfrm>
          <a:prstGeom prst="rect">
            <a:avLst/>
          </a:prstGeom>
          <a:solidFill>
            <a:srgbClr val="D700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734519" y="1492373"/>
            <a:ext cx="10619282" cy="3409411"/>
          </a:xfrm>
          <a:prstGeom prst="rect">
            <a:avLst/>
          </a:prstGeom>
          <a:noFill/>
          <a:ln w="76200">
            <a:solidFill>
              <a:srgbClr val="D700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3DB2BB"/>
              </a:solidFill>
            </a:endParaRP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5695950" y="1693863"/>
            <a:ext cx="5486400" cy="3057525"/>
          </a:xfrm>
        </p:spPr>
        <p:txBody>
          <a:bodyPr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269927" y="1492372"/>
            <a:ext cx="3012919" cy="1805463"/>
          </a:xfrm>
        </p:spPr>
        <p:txBody>
          <a:bodyPr anchor="b">
            <a:normAutofit/>
          </a:bodyPr>
          <a:lstStyle>
            <a:lvl1pPr marL="0" indent="0">
              <a:buNone/>
              <a:defRPr sz="440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69927" y="3429000"/>
            <a:ext cx="4946650" cy="9144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83" y="6000298"/>
            <a:ext cx="1035705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677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D144-53BF-4AE3-B497-598AF55CF69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5576341" cy="6858000"/>
          </a:xfrm>
          <a:prstGeom prst="rect">
            <a:avLst/>
          </a:prstGeom>
          <a:solidFill>
            <a:srgbClr val="3DB2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6385809" y="749508"/>
            <a:ext cx="4967991" cy="5441429"/>
          </a:xfrm>
          <a:prstGeom prst="rect">
            <a:avLst/>
          </a:prstGeom>
          <a:noFill/>
          <a:ln w="76200">
            <a:solidFill>
              <a:srgbClr val="3DB2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3DB2BB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6535710" y="929390"/>
            <a:ext cx="4646639" cy="5096655"/>
          </a:xfrm>
        </p:spPr>
        <p:txBody>
          <a:bodyPr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269927" y="1492372"/>
            <a:ext cx="3012919" cy="1805463"/>
          </a:xfrm>
        </p:spPr>
        <p:txBody>
          <a:bodyPr anchor="b">
            <a:normAutofit/>
          </a:bodyPr>
          <a:lstStyle>
            <a:lvl1pPr marL="0" indent="0">
              <a:buNone/>
              <a:defRPr sz="440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69927" y="3429000"/>
            <a:ext cx="4946650" cy="9144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83" y="6000298"/>
            <a:ext cx="1035705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0017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D144-53BF-4AE3-B497-598AF55CF69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5576341" cy="6858000"/>
          </a:xfrm>
          <a:prstGeom prst="rect">
            <a:avLst/>
          </a:prstGeom>
          <a:solidFill>
            <a:srgbClr val="DBE4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6385809" y="749508"/>
            <a:ext cx="4967991" cy="5441429"/>
          </a:xfrm>
          <a:prstGeom prst="rect">
            <a:avLst/>
          </a:prstGeom>
          <a:noFill/>
          <a:ln w="76200">
            <a:solidFill>
              <a:srgbClr val="DBE4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3DB2BB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6535710" y="929390"/>
            <a:ext cx="4646639" cy="5096655"/>
          </a:xfrm>
        </p:spPr>
        <p:txBody>
          <a:bodyPr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269927" y="1492372"/>
            <a:ext cx="3012919" cy="1805463"/>
          </a:xfrm>
        </p:spPr>
        <p:txBody>
          <a:bodyPr anchor="b">
            <a:normAutofit/>
          </a:bodyPr>
          <a:lstStyle>
            <a:lvl1pPr marL="0" indent="0">
              <a:buNone/>
              <a:defRPr sz="440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69927" y="3429000"/>
            <a:ext cx="4946650" cy="9144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83" y="6000298"/>
            <a:ext cx="1035705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794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D144-53BF-4AE3-B497-598AF55CF69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5576341" cy="6858000"/>
          </a:xfrm>
          <a:prstGeom prst="rect">
            <a:avLst/>
          </a:prstGeom>
          <a:solidFill>
            <a:srgbClr val="D700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6385809" y="749508"/>
            <a:ext cx="4967991" cy="5441429"/>
          </a:xfrm>
          <a:prstGeom prst="rect">
            <a:avLst/>
          </a:prstGeom>
          <a:noFill/>
          <a:ln w="76200">
            <a:solidFill>
              <a:srgbClr val="D700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3DB2BB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6535710" y="929390"/>
            <a:ext cx="4646639" cy="5096655"/>
          </a:xfrm>
        </p:spPr>
        <p:txBody>
          <a:bodyPr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269927" y="1492372"/>
            <a:ext cx="3012919" cy="1805463"/>
          </a:xfrm>
        </p:spPr>
        <p:txBody>
          <a:bodyPr anchor="b">
            <a:normAutofit/>
          </a:bodyPr>
          <a:lstStyle>
            <a:lvl1pPr marL="0" indent="0">
              <a:buNone/>
              <a:defRPr sz="440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69927" y="3429000"/>
            <a:ext cx="4946650" cy="9144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83" y="6000298"/>
            <a:ext cx="1035705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9714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D144-53BF-4AE3-B497-598AF55CF69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79095"/>
          </a:xfrm>
          <a:prstGeom prst="rect">
            <a:avLst/>
          </a:prstGeom>
          <a:solidFill>
            <a:srgbClr val="3DB2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3482726" y="165425"/>
            <a:ext cx="5175330" cy="1169246"/>
          </a:xfrm>
        </p:spPr>
        <p:txBody>
          <a:bodyPr anchor="b">
            <a:normAutofit/>
          </a:bodyPr>
          <a:lstStyle>
            <a:lvl1pPr marL="0" indent="0" algn="ctr">
              <a:buNone/>
              <a:defRPr sz="440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1618938" y="1544519"/>
            <a:ext cx="8859188" cy="83917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1394085" y="2563317"/>
            <a:ext cx="9323882" cy="3214987"/>
          </a:xfrm>
          <a:prstGeom prst="rect">
            <a:avLst/>
          </a:prstGeom>
          <a:noFill/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3DB2BB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618938" y="2818152"/>
            <a:ext cx="8859187" cy="2803159"/>
          </a:xfrm>
        </p:spPr>
        <p:txBody>
          <a:bodyPr>
            <a:normAutofit/>
          </a:bodyPr>
          <a:lstStyle>
            <a:lvl1pPr>
              <a:defRPr sz="1400">
                <a:latin typeface="Franklin Gothic Medium Cond" panose="020B0606030402020204" pitchFamily="34" charset="0"/>
              </a:defRPr>
            </a:lvl1pPr>
            <a:lvl2pPr>
              <a:defRPr sz="1400">
                <a:latin typeface="Franklin Gothic Medium Cond" panose="020B0606030402020204" pitchFamily="34" charset="0"/>
              </a:defRPr>
            </a:lvl2pPr>
            <a:lvl3pPr>
              <a:defRPr sz="1400">
                <a:latin typeface="Franklin Gothic Medium Cond" panose="020B0606030402020204" pitchFamily="34" charset="0"/>
              </a:defRPr>
            </a:lvl3pPr>
            <a:lvl4pPr>
              <a:defRPr sz="1400">
                <a:latin typeface="Franklin Gothic Medium Cond" panose="020B0606030402020204" pitchFamily="34" charset="0"/>
              </a:defRPr>
            </a:lvl4pPr>
            <a:lvl5pPr>
              <a:defRPr sz="1400"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683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D144-53BF-4AE3-B497-598AF55CF69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79095"/>
          </a:xfrm>
          <a:prstGeom prst="rect">
            <a:avLst/>
          </a:prstGeom>
          <a:solidFill>
            <a:srgbClr val="DBE4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3482726" y="165425"/>
            <a:ext cx="5175330" cy="1169246"/>
          </a:xfrm>
        </p:spPr>
        <p:txBody>
          <a:bodyPr anchor="b">
            <a:normAutofit/>
          </a:bodyPr>
          <a:lstStyle>
            <a:lvl1pPr marL="0" indent="0" algn="ctr">
              <a:buNone/>
              <a:defRPr sz="440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1618938" y="1544519"/>
            <a:ext cx="8859188" cy="83917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394085" y="2563317"/>
            <a:ext cx="9323882" cy="3214987"/>
          </a:xfrm>
          <a:prstGeom prst="rect">
            <a:avLst/>
          </a:prstGeom>
          <a:noFill/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3DB2BB"/>
              </a:solidFill>
            </a:endParaRP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618938" y="2818152"/>
            <a:ext cx="8859187" cy="2803159"/>
          </a:xfrm>
        </p:spPr>
        <p:txBody>
          <a:bodyPr>
            <a:normAutofit/>
          </a:bodyPr>
          <a:lstStyle>
            <a:lvl1pPr>
              <a:defRPr sz="1400">
                <a:latin typeface="Franklin Gothic Medium Cond" panose="020B0606030402020204" pitchFamily="34" charset="0"/>
              </a:defRPr>
            </a:lvl1pPr>
            <a:lvl2pPr>
              <a:defRPr sz="1400">
                <a:latin typeface="Franklin Gothic Medium Cond" panose="020B0606030402020204" pitchFamily="34" charset="0"/>
              </a:defRPr>
            </a:lvl2pPr>
            <a:lvl3pPr>
              <a:defRPr sz="1400">
                <a:latin typeface="Franklin Gothic Medium Cond" panose="020B0606030402020204" pitchFamily="34" charset="0"/>
              </a:defRPr>
            </a:lvl3pPr>
            <a:lvl4pPr>
              <a:defRPr sz="1400">
                <a:latin typeface="Franklin Gothic Medium Cond" panose="020B0606030402020204" pitchFamily="34" charset="0"/>
              </a:defRPr>
            </a:lvl4pPr>
            <a:lvl5pPr>
              <a:defRPr sz="1400"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3224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D144-53BF-4AE3-B497-598AF55CF69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79095"/>
          </a:xfrm>
          <a:prstGeom prst="rect">
            <a:avLst/>
          </a:prstGeom>
          <a:solidFill>
            <a:srgbClr val="DBE4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3482726" y="165425"/>
            <a:ext cx="5175330" cy="1169246"/>
          </a:xfrm>
        </p:spPr>
        <p:txBody>
          <a:bodyPr anchor="b">
            <a:normAutofit/>
          </a:bodyPr>
          <a:lstStyle>
            <a:lvl1pPr marL="0" indent="0" algn="ctr">
              <a:buNone/>
              <a:defRPr sz="440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1618938" y="1544519"/>
            <a:ext cx="8859188" cy="83917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1901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80EB4E-807D-4EB3-A023-9DD4857CA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9652-E5F4-49CD-9E5E-44656D00EDA3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1C199B-26EF-4306-A969-E64D6B42A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83E3B1-6067-4340-A3C9-3D8093E82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9CA1D-6EA5-4AD0-9532-185C95A6A3B5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C5C0AF6-AF82-4DDD-A27D-536480CDB3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03" r="-1303" b="86435"/>
          <a:stretch/>
        </p:blipFill>
        <p:spPr>
          <a:xfrm>
            <a:off x="-167640" y="0"/>
            <a:ext cx="12527280" cy="9302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5D2E828-E856-42D8-A0A7-E98A3B82EC4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159" y="-1358195"/>
            <a:ext cx="2625043" cy="3713166"/>
          </a:xfrm>
          <a:prstGeom prst="rect">
            <a:avLst/>
          </a:prstGeo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CAC786C-89AE-4C49-A174-ACFC932595B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9063" y="1166019"/>
            <a:ext cx="11620500" cy="4954587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GB" dirty="0"/>
              <a:t>INSERT TEXT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C4FCCFF-7DDE-4E20-B3C3-2B68F694CF2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3663" y="84138"/>
            <a:ext cx="10626725" cy="774700"/>
          </a:xfrm>
        </p:spPr>
        <p:txBody>
          <a:bodyPr>
            <a:normAutofit/>
          </a:bodyPr>
          <a:lstStyle>
            <a:lvl1pPr marL="0" indent="0">
              <a:buNone/>
              <a:defRPr sz="440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GB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42907281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D144-53BF-4AE3-B497-598AF55CF69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79095"/>
          </a:xfrm>
          <a:prstGeom prst="rect">
            <a:avLst/>
          </a:prstGeom>
          <a:solidFill>
            <a:srgbClr val="D700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3482726" y="165425"/>
            <a:ext cx="5175330" cy="1169246"/>
          </a:xfrm>
        </p:spPr>
        <p:txBody>
          <a:bodyPr anchor="b">
            <a:normAutofit/>
          </a:bodyPr>
          <a:lstStyle>
            <a:lvl1pPr marL="0" indent="0" algn="ctr">
              <a:buNone/>
              <a:defRPr sz="440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1618938" y="1544519"/>
            <a:ext cx="8859188" cy="83917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394085" y="2563317"/>
            <a:ext cx="9323882" cy="3214987"/>
          </a:xfrm>
          <a:prstGeom prst="rect">
            <a:avLst/>
          </a:prstGeom>
          <a:noFill/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3DB2BB"/>
              </a:solidFill>
            </a:endParaRP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618938" y="2818152"/>
            <a:ext cx="8859187" cy="2803159"/>
          </a:xfrm>
        </p:spPr>
        <p:txBody>
          <a:bodyPr>
            <a:normAutofit/>
          </a:bodyPr>
          <a:lstStyle>
            <a:lvl1pPr>
              <a:defRPr sz="1400">
                <a:latin typeface="Franklin Gothic Medium Cond" panose="020B0606030402020204" pitchFamily="34" charset="0"/>
              </a:defRPr>
            </a:lvl1pPr>
            <a:lvl2pPr>
              <a:defRPr sz="1400">
                <a:latin typeface="Franklin Gothic Medium Cond" panose="020B0606030402020204" pitchFamily="34" charset="0"/>
              </a:defRPr>
            </a:lvl2pPr>
            <a:lvl3pPr>
              <a:defRPr sz="1400">
                <a:latin typeface="Franklin Gothic Medium Cond" panose="020B0606030402020204" pitchFamily="34" charset="0"/>
              </a:defRPr>
            </a:lvl3pPr>
            <a:lvl4pPr>
              <a:defRPr sz="1400">
                <a:latin typeface="Franklin Gothic Medium Cond" panose="020B0606030402020204" pitchFamily="34" charset="0"/>
              </a:defRPr>
            </a:lvl4pPr>
            <a:lvl5pPr>
              <a:defRPr sz="1400"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2337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D144-53BF-4AE3-B497-598AF55CF690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3460866" y="375273"/>
            <a:ext cx="5175330" cy="1169246"/>
          </a:xfrm>
        </p:spPr>
        <p:txBody>
          <a:bodyPr anchor="b">
            <a:normAutofit/>
          </a:bodyPr>
          <a:lstStyle>
            <a:lvl1pPr marL="0" indent="0" algn="ctr">
              <a:buNone/>
              <a:defRPr sz="440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1618938" y="1544519"/>
            <a:ext cx="8859187" cy="83917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394085" y="2563317"/>
            <a:ext cx="9323882" cy="3214987"/>
          </a:xfrm>
          <a:prstGeom prst="rect">
            <a:avLst/>
          </a:prstGeom>
          <a:noFill/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3DB2BB"/>
              </a:solidFill>
            </a:endParaRP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618938" y="2818152"/>
            <a:ext cx="8859187" cy="2803159"/>
          </a:xfrm>
        </p:spPr>
        <p:txBody>
          <a:bodyPr>
            <a:normAutofit/>
          </a:bodyPr>
          <a:lstStyle>
            <a:lvl1pPr>
              <a:defRPr sz="1400">
                <a:latin typeface="Franklin Gothic Medium Cond" panose="020B0606030402020204" pitchFamily="34" charset="0"/>
              </a:defRPr>
            </a:lvl1pPr>
            <a:lvl2pPr>
              <a:defRPr sz="1400">
                <a:latin typeface="Franklin Gothic Medium Cond" panose="020B0606030402020204" pitchFamily="34" charset="0"/>
              </a:defRPr>
            </a:lvl2pPr>
            <a:lvl3pPr>
              <a:defRPr sz="1400">
                <a:latin typeface="Franklin Gothic Medium Cond" panose="020B0606030402020204" pitchFamily="34" charset="0"/>
              </a:defRPr>
            </a:lvl3pPr>
            <a:lvl4pPr>
              <a:defRPr sz="1400">
                <a:latin typeface="Franklin Gothic Medium Cond" panose="020B0606030402020204" pitchFamily="34" charset="0"/>
              </a:defRPr>
            </a:lvl4pPr>
            <a:lvl5pPr>
              <a:defRPr sz="1400"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3209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8514413" y="1"/>
            <a:ext cx="2574501" cy="6858000"/>
          </a:xfrm>
          <a:prstGeom prst="rect">
            <a:avLst/>
          </a:prstGeom>
          <a:solidFill>
            <a:srgbClr val="3DB2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D144-53BF-4AE3-B497-598AF55CF690}" type="slidenum">
              <a:rPr lang="en-GB" smtClean="0"/>
              <a:t>‹#›</a:t>
            </a:fld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689548" y="1558978"/>
            <a:ext cx="10777927" cy="4635098"/>
          </a:xfrm>
          <a:prstGeom prst="rect">
            <a:avLst/>
          </a:prstGeom>
          <a:noFill/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3DB2BB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88975" y="551544"/>
            <a:ext cx="7599363" cy="899432"/>
          </a:xfrm>
        </p:spPr>
        <p:txBody>
          <a:bodyPr anchor="b">
            <a:noAutofit/>
          </a:bodyPr>
          <a:lstStyle>
            <a:lvl1pPr marL="0" indent="0">
              <a:buNone/>
              <a:defRPr sz="480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0" y="1800225"/>
            <a:ext cx="7373938" cy="4208463"/>
          </a:xfrm>
        </p:spPr>
        <p:txBody>
          <a:bodyPr>
            <a:normAutofit/>
          </a:bodyPr>
          <a:lstStyle>
            <a:lvl1pPr>
              <a:defRPr sz="1400">
                <a:latin typeface="Franklin Gothic Book" panose="020B0503020102020204" pitchFamily="34" charset="0"/>
              </a:defRPr>
            </a:lvl1pPr>
            <a:lvl2pPr>
              <a:defRPr sz="1400">
                <a:latin typeface="Franklin Gothic Book" panose="020B0503020102020204" pitchFamily="34" charset="0"/>
              </a:defRPr>
            </a:lvl2pPr>
            <a:lvl3pPr>
              <a:defRPr sz="1400">
                <a:latin typeface="Franklin Gothic Book" panose="020B0503020102020204" pitchFamily="34" charset="0"/>
              </a:defRPr>
            </a:lvl3pPr>
            <a:lvl4pPr>
              <a:defRPr sz="1400">
                <a:latin typeface="Franklin Gothic Book" panose="020B0503020102020204" pitchFamily="34" charset="0"/>
              </a:defRPr>
            </a:lvl4pPr>
            <a:lvl5pPr>
              <a:defRPr sz="14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3810" y="748704"/>
            <a:ext cx="1035705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6649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8514413" y="1"/>
            <a:ext cx="2574501" cy="6858000"/>
          </a:xfrm>
          <a:prstGeom prst="rect">
            <a:avLst/>
          </a:prstGeom>
          <a:solidFill>
            <a:srgbClr val="DBE4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D144-53BF-4AE3-B497-598AF55CF690}" type="slidenum">
              <a:rPr lang="en-GB" smtClean="0"/>
              <a:t>‹#›</a:t>
            </a:fld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689548" y="1558978"/>
            <a:ext cx="10777927" cy="4635098"/>
          </a:xfrm>
          <a:prstGeom prst="rect">
            <a:avLst/>
          </a:prstGeom>
          <a:noFill/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3DB2BB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88975" y="551544"/>
            <a:ext cx="7599363" cy="899432"/>
          </a:xfrm>
        </p:spPr>
        <p:txBody>
          <a:bodyPr anchor="b">
            <a:noAutofit/>
          </a:bodyPr>
          <a:lstStyle>
            <a:lvl1pPr marL="0" indent="0">
              <a:buNone/>
              <a:defRPr sz="480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0" y="1800225"/>
            <a:ext cx="7373938" cy="4208463"/>
          </a:xfrm>
        </p:spPr>
        <p:txBody>
          <a:bodyPr>
            <a:normAutofit/>
          </a:bodyPr>
          <a:lstStyle>
            <a:lvl1pPr>
              <a:defRPr sz="1400">
                <a:latin typeface="Franklin Gothic Book" panose="020B0503020102020204" pitchFamily="34" charset="0"/>
              </a:defRPr>
            </a:lvl1pPr>
            <a:lvl2pPr>
              <a:defRPr sz="1400">
                <a:latin typeface="Franklin Gothic Book" panose="020B0503020102020204" pitchFamily="34" charset="0"/>
              </a:defRPr>
            </a:lvl2pPr>
            <a:lvl3pPr>
              <a:defRPr sz="1400">
                <a:latin typeface="Franklin Gothic Book" panose="020B0503020102020204" pitchFamily="34" charset="0"/>
              </a:defRPr>
            </a:lvl3pPr>
            <a:lvl4pPr>
              <a:defRPr sz="1400">
                <a:latin typeface="Franklin Gothic Book" panose="020B0503020102020204" pitchFamily="34" charset="0"/>
              </a:defRPr>
            </a:lvl4pPr>
            <a:lvl5pPr>
              <a:defRPr sz="14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3810" y="748704"/>
            <a:ext cx="1035705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7565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8514413" y="1"/>
            <a:ext cx="2574501" cy="6858000"/>
          </a:xfrm>
          <a:prstGeom prst="rect">
            <a:avLst/>
          </a:prstGeom>
          <a:solidFill>
            <a:srgbClr val="D700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D144-53BF-4AE3-B497-598AF55CF690}" type="slidenum">
              <a:rPr lang="en-GB" smtClean="0"/>
              <a:t>‹#›</a:t>
            </a:fld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689548" y="1558978"/>
            <a:ext cx="10777927" cy="4635098"/>
          </a:xfrm>
          <a:prstGeom prst="rect">
            <a:avLst/>
          </a:prstGeom>
          <a:noFill/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3DB2BB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88975" y="551544"/>
            <a:ext cx="7599363" cy="899432"/>
          </a:xfrm>
        </p:spPr>
        <p:txBody>
          <a:bodyPr anchor="b">
            <a:noAutofit/>
          </a:bodyPr>
          <a:lstStyle>
            <a:lvl1pPr marL="0" indent="0">
              <a:buNone/>
              <a:defRPr sz="480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0" y="1800225"/>
            <a:ext cx="7373938" cy="4208463"/>
          </a:xfrm>
        </p:spPr>
        <p:txBody>
          <a:bodyPr>
            <a:normAutofit/>
          </a:bodyPr>
          <a:lstStyle>
            <a:lvl1pPr>
              <a:defRPr sz="1400">
                <a:latin typeface="Franklin Gothic Book" panose="020B0503020102020204" pitchFamily="34" charset="0"/>
              </a:defRPr>
            </a:lvl1pPr>
            <a:lvl2pPr>
              <a:defRPr sz="1400">
                <a:latin typeface="Franklin Gothic Book" panose="020B0503020102020204" pitchFamily="34" charset="0"/>
              </a:defRPr>
            </a:lvl2pPr>
            <a:lvl3pPr>
              <a:defRPr sz="1400">
                <a:latin typeface="Franklin Gothic Book" panose="020B0503020102020204" pitchFamily="34" charset="0"/>
              </a:defRPr>
            </a:lvl3pPr>
            <a:lvl4pPr>
              <a:defRPr sz="1400">
                <a:latin typeface="Franklin Gothic Book" panose="020B0503020102020204" pitchFamily="34" charset="0"/>
              </a:defRPr>
            </a:lvl4pPr>
            <a:lvl5pPr>
              <a:defRPr sz="14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3810" y="748704"/>
            <a:ext cx="1035705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2614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D144-53BF-4AE3-B497-598AF55CF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29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1632" y="365126"/>
            <a:ext cx="6887308" cy="865798"/>
          </a:xfrm>
        </p:spPr>
        <p:txBody>
          <a:bodyPr>
            <a:noAutofit/>
          </a:bodyPr>
          <a:lstStyle>
            <a:lvl1pPr algn="r">
              <a:defRPr sz="4800"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6914" y="1509487"/>
            <a:ext cx="7376886" cy="44865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708995A-B620-4B98-9F47-224B85A3478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563938" cy="6858000"/>
          </a:xfrm>
        </p:spPr>
        <p:txBody>
          <a:bodyPr/>
          <a:lstStyle>
            <a:lvl1pPr>
              <a:defRPr>
                <a:latin typeface="Franklin Gothic Demi Cond" panose="020B0706030402020204" pitchFamily="34" charset="0"/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631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3882452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755" y="2507106"/>
            <a:ext cx="2817767" cy="2248524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rgbClr val="DBE442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6492" y="1743564"/>
            <a:ext cx="6671200" cy="291837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708995A-B620-4B98-9F47-224B85A3478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734519" y="1492373"/>
            <a:ext cx="10619282" cy="3409411"/>
          </a:xfrm>
          <a:prstGeom prst="rect">
            <a:avLst/>
          </a:prstGeom>
          <a:noFill/>
          <a:ln w="76200">
            <a:solidFill>
              <a:srgbClr val="DBE4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67225" y="749300"/>
            <a:ext cx="6670675" cy="509588"/>
          </a:xfrm>
        </p:spPr>
        <p:txBody>
          <a:bodyPr>
            <a:noAutofit/>
          </a:bodyPr>
          <a:lstStyle>
            <a:lvl1pPr>
              <a:defRPr sz="1400"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466492" y="5152975"/>
            <a:ext cx="6670675" cy="509588"/>
          </a:xfrm>
        </p:spPr>
        <p:txBody>
          <a:bodyPr>
            <a:noAutofit/>
          </a:bodyPr>
          <a:lstStyle>
            <a:lvl1pPr>
              <a:defRPr sz="1400"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83" y="6000298"/>
            <a:ext cx="1035705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13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3882452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6492" y="1743564"/>
            <a:ext cx="6671200" cy="291837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708995A-B620-4B98-9F47-224B85A3478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734519" y="1492373"/>
            <a:ext cx="10619282" cy="3409411"/>
          </a:xfrm>
          <a:prstGeom prst="rect">
            <a:avLst/>
          </a:prstGeom>
          <a:noFill/>
          <a:ln w="76200">
            <a:solidFill>
              <a:srgbClr val="D700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67225" y="749300"/>
            <a:ext cx="6670675" cy="509588"/>
          </a:xfrm>
        </p:spPr>
        <p:txBody>
          <a:bodyPr>
            <a:noAutofit/>
          </a:bodyPr>
          <a:lstStyle>
            <a:lvl1pPr>
              <a:defRPr sz="1400"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466492" y="5152975"/>
            <a:ext cx="6670675" cy="509588"/>
          </a:xfrm>
        </p:spPr>
        <p:txBody>
          <a:bodyPr>
            <a:noAutofit/>
          </a:bodyPr>
          <a:lstStyle>
            <a:lvl1pPr>
              <a:defRPr sz="1400"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83" y="6000298"/>
            <a:ext cx="1035705" cy="64800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98755" y="2507106"/>
            <a:ext cx="2817767" cy="2248524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8126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3882452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6492" y="1743564"/>
            <a:ext cx="6671200" cy="291837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708995A-B620-4B98-9F47-224B85A3478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734519" y="1492373"/>
            <a:ext cx="10619282" cy="3409411"/>
          </a:xfrm>
          <a:prstGeom prst="rect">
            <a:avLst/>
          </a:prstGeom>
          <a:noFill/>
          <a:ln w="76200">
            <a:solidFill>
              <a:srgbClr val="3DB2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3DB2BB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67225" y="749300"/>
            <a:ext cx="6670675" cy="509588"/>
          </a:xfrm>
        </p:spPr>
        <p:txBody>
          <a:bodyPr>
            <a:noAutofit/>
          </a:bodyPr>
          <a:lstStyle>
            <a:lvl1pPr>
              <a:defRPr sz="1400"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466492" y="5152975"/>
            <a:ext cx="6670675" cy="509588"/>
          </a:xfrm>
        </p:spPr>
        <p:txBody>
          <a:bodyPr>
            <a:noAutofit/>
          </a:bodyPr>
          <a:lstStyle>
            <a:lvl1pPr>
              <a:defRPr sz="1400"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83" y="6000298"/>
            <a:ext cx="1035705" cy="64800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98755" y="2507106"/>
            <a:ext cx="2817767" cy="2248524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rgbClr val="3DB2BB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7812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3882452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51501" y="1837252"/>
            <a:ext cx="6671200" cy="291837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708995A-B620-4B98-9F47-224B85A3478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83" y="6000298"/>
            <a:ext cx="1035705" cy="64800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98755" y="2507106"/>
            <a:ext cx="2817767" cy="2248524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rgbClr val="3DB2BB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1053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D144-53BF-4AE3-B497-598AF55CF69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5576341" cy="6858000"/>
          </a:xfrm>
          <a:prstGeom prst="rect">
            <a:avLst/>
          </a:prstGeom>
          <a:solidFill>
            <a:srgbClr val="3DB2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269927" y="1492372"/>
            <a:ext cx="3012919" cy="1805463"/>
          </a:xfrm>
        </p:spPr>
        <p:txBody>
          <a:bodyPr anchor="b">
            <a:noAutofit/>
          </a:bodyPr>
          <a:lstStyle>
            <a:lvl1pPr marL="0" indent="0">
              <a:buNone/>
              <a:defRPr sz="540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69927" y="3429000"/>
            <a:ext cx="4946650" cy="9144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83" y="6000298"/>
            <a:ext cx="1035705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448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D144-53BF-4AE3-B497-598AF55CF69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5576341" cy="6858000"/>
          </a:xfrm>
          <a:prstGeom prst="rect">
            <a:avLst/>
          </a:prstGeom>
          <a:solidFill>
            <a:srgbClr val="DBE4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269927" y="1492372"/>
            <a:ext cx="3012919" cy="1805463"/>
          </a:xfrm>
        </p:spPr>
        <p:txBody>
          <a:bodyPr anchor="b">
            <a:noAutofit/>
          </a:bodyPr>
          <a:lstStyle>
            <a:lvl1pPr marL="0" indent="0">
              <a:buNone/>
              <a:defRPr sz="540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69927" y="3429000"/>
            <a:ext cx="4946650" cy="9144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83" y="6000298"/>
            <a:ext cx="1035705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082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5.xml"/><Relationship Id="rId21" Type="http://schemas.openxmlformats.org/officeDocument/2006/relationships/slideLayout" Target="../slideLayouts/slideLayout23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23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12.xml"/><Relationship Id="rId19" Type="http://schemas.openxmlformats.org/officeDocument/2006/relationships/slideLayout" Target="../slideLayouts/slideLayout21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Relationship Id="rId22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FAA888-8184-46C0-8A78-84B573301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271B48-DD50-4EEB-9BEC-EA6675831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361B0-AA01-46B5-8353-11B35CF29E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D9652-E5F4-49CD-9E5E-44656D00EDA3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139DC-CBCB-4812-AC7C-F42494A2D4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C11E00-77CC-47CC-A9FD-75E5166529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9CA1D-6EA5-4AD0-9532-185C95A6A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913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CCF9F-0C85-4202-89C1-5B31D1F4A05C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2D144-53BF-4AE3-B497-598AF55CF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807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  <p:sldLayoutId id="2147483668" r:id="rId17"/>
    <p:sldLayoutId id="2147483669" r:id="rId18"/>
    <p:sldLayoutId id="2147483670" r:id="rId19"/>
    <p:sldLayoutId id="2147483671" r:id="rId20"/>
    <p:sldLayoutId id="2147483672" r:id="rId21"/>
    <p:sldLayoutId id="2147483673" r:id="rId22"/>
    <p:sldLayoutId id="2147483674" r:id="rId2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jp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6400A5B-E9BA-4739-ABC6-CE046350C2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71613" y="1722783"/>
            <a:ext cx="9691687" cy="420494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endParaRPr lang="en-GB" altLang="en-US" sz="6000" dirty="0">
              <a:latin typeface="Franklin Gothic Demi Cond"/>
            </a:endParaRPr>
          </a:p>
          <a:p>
            <a:pPr algn="ctr"/>
            <a:r>
              <a:rPr lang="en-GB" altLang="en-US" sz="5400" dirty="0">
                <a:latin typeface="Franklin Gothic Demi Cond"/>
              </a:rPr>
              <a:t>INSIGHT INTO APPRENTICESHIPS</a:t>
            </a:r>
            <a:r>
              <a:rPr lang="en-GB" altLang="en-US" sz="6000" dirty="0">
                <a:latin typeface="Franklin Gothic Demi Cond"/>
              </a:rPr>
              <a:t>  </a:t>
            </a:r>
          </a:p>
        </p:txBody>
      </p:sp>
    </p:spTree>
    <p:extLst>
      <p:ext uri="{BB962C8B-B14F-4D97-AF65-F5344CB8AC3E}">
        <p14:creationId xmlns:p14="http://schemas.microsoft.com/office/powerpoint/2010/main" val="58676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A2A58D1-C03B-42AF-94FE-AAB2702925A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0" y="73355"/>
            <a:ext cx="10607675" cy="7064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8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WHO WE WORK WITH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FD66C7F-BA7E-4124-B861-605E655EEDF2}"/>
              </a:ext>
            </a:extLst>
          </p:cNvPr>
          <p:cNvGrpSpPr/>
          <p:nvPr/>
        </p:nvGrpSpPr>
        <p:grpSpPr>
          <a:xfrm>
            <a:off x="3135085" y="1426174"/>
            <a:ext cx="5472981" cy="4378876"/>
            <a:chOff x="6825893" y="1102011"/>
            <a:chExt cx="4152169" cy="437887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395D34B-4F98-49EE-B938-32421700A3E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13675" y="3455777"/>
              <a:ext cx="966108" cy="424846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D4BC624-B7D0-4CEE-A832-92AAAC867FC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5893" y="4099934"/>
              <a:ext cx="1744827" cy="74878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FA7C67B-55C8-47AC-AAB1-760DB643E48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1673" y="2724324"/>
              <a:ext cx="2201055" cy="36041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B14FA13-E3B9-4996-A6C3-6810C3B1621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0568" y="3580454"/>
              <a:ext cx="693008" cy="418113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94A0F16-5B24-424E-9470-81DA850DB40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65373" y="4057728"/>
              <a:ext cx="1912074" cy="849523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C31AFFE6-DF74-4289-BB67-3B196769371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22847" y="1295416"/>
              <a:ext cx="1156936" cy="38269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4E92507-A2D0-46C6-9B79-EA2DA78C39C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7638" y="1905680"/>
              <a:ext cx="1721688" cy="696794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9FC02FE6-C5D9-43C7-A193-2FE9FD93B47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48058" y="3483834"/>
              <a:ext cx="599409" cy="399471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F63E5ADE-7283-4CC7-B5ED-4AB3DB7CE13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8911" y="1102011"/>
              <a:ext cx="1234971" cy="642957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B3B4565C-ADDE-407A-A20E-910CA9ACBB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7100" b="36754"/>
            <a:stretch/>
          </p:blipFill>
          <p:spPr>
            <a:xfrm>
              <a:off x="9018156" y="1969509"/>
              <a:ext cx="1910755" cy="333061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DC3ABEC2-7963-43B3-A17A-B1EF121738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093" b="38579"/>
            <a:stretch/>
          </p:blipFill>
          <p:spPr>
            <a:xfrm>
              <a:off x="6872011" y="5030554"/>
              <a:ext cx="2471982" cy="376876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46D3D4CA-446A-4524-9A0D-87A81B3DEDE0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64510" y="5081032"/>
              <a:ext cx="1282957" cy="399855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A4812DC8-60A2-47B7-9C2F-2718B6165344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0568" y="1246652"/>
              <a:ext cx="969150" cy="417982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20532A36-4562-420A-A222-022046E09932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0879" y="2499757"/>
              <a:ext cx="1207183" cy="7306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82837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18F1F17-166F-45B2-8748-23641B5D19B4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0" y="77449"/>
            <a:ext cx="10607675" cy="7064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54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PROGRAMME OVERVIEW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EF474E0-C81F-4D3A-BBA8-C995DA066B88}"/>
              </a:ext>
            </a:extLst>
          </p:cNvPr>
          <p:cNvGrpSpPr/>
          <p:nvPr/>
        </p:nvGrpSpPr>
        <p:grpSpPr>
          <a:xfrm>
            <a:off x="848000" y="1351043"/>
            <a:ext cx="9284898" cy="5030848"/>
            <a:chOff x="155231" y="1148924"/>
            <a:chExt cx="9284898" cy="503084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EE14140-908D-4F2C-9344-ACE71EB9DF76}"/>
                </a:ext>
              </a:extLst>
            </p:cNvPr>
            <p:cNvSpPr/>
            <p:nvPr/>
          </p:nvSpPr>
          <p:spPr>
            <a:xfrm>
              <a:off x="1600861" y="1745793"/>
              <a:ext cx="1373039" cy="730371"/>
            </a:xfrm>
            <a:prstGeom prst="rect">
              <a:avLst/>
            </a:prstGeom>
            <a:solidFill>
              <a:srgbClr val="DBE4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0F3A606-CF92-43C8-99E9-522A13571DDF}"/>
                </a:ext>
              </a:extLst>
            </p:cNvPr>
            <p:cNvSpPr txBox="1"/>
            <p:nvPr/>
          </p:nvSpPr>
          <p:spPr>
            <a:xfrm>
              <a:off x="1615266" y="1880146"/>
              <a:ext cx="13421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latin typeface="Franklin Gothic Demi Cond" panose="020B0706030402020204" pitchFamily="34" charset="0"/>
                </a:rPr>
                <a:t>ENROLMENT &amp; INDUCTION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1DC354B-9E88-4E89-98A7-9103BC41EA63}"/>
                </a:ext>
              </a:extLst>
            </p:cNvPr>
            <p:cNvSpPr/>
            <p:nvPr/>
          </p:nvSpPr>
          <p:spPr>
            <a:xfrm>
              <a:off x="3300280" y="1745794"/>
              <a:ext cx="1373039" cy="730371"/>
            </a:xfrm>
            <a:prstGeom prst="rect">
              <a:avLst/>
            </a:prstGeom>
            <a:solidFill>
              <a:srgbClr val="DBE4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3CD616B-0B76-4048-B837-7DF8319B9FAE}"/>
                </a:ext>
              </a:extLst>
            </p:cNvPr>
            <p:cNvSpPr txBox="1"/>
            <p:nvPr/>
          </p:nvSpPr>
          <p:spPr>
            <a:xfrm>
              <a:off x="3306743" y="1880147"/>
              <a:ext cx="13730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latin typeface="Franklin Gothic Demi Cond" panose="020B0706030402020204" pitchFamily="34" charset="0"/>
                </a:rPr>
                <a:t>ON-PROGRAMME</a:t>
              </a:r>
            </a:p>
            <a:p>
              <a:pPr algn="ctr"/>
              <a:r>
                <a:rPr lang="en-GB" sz="1200" dirty="0">
                  <a:latin typeface="Franklin Gothic Demi Cond" panose="020B0706030402020204" pitchFamily="34" charset="0"/>
                </a:rPr>
                <a:t>LEARNING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EF32007-2329-4112-83D5-D721FC9A3D40}"/>
                </a:ext>
              </a:extLst>
            </p:cNvPr>
            <p:cNvSpPr/>
            <p:nvPr/>
          </p:nvSpPr>
          <p:spPr>
            <a:xfrm>
              <a:off x="4786903" y="1745794"/>
              <a:ext cx="1373039" cy="730371"/>
            </a:xfrm>
            <a:prstGeom prst="rect">
              <a:avLst/>
            </a:prstGeom>
            <a:solidFill>
              <a:srgbClr val="DBE4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F46B34C-BAE0-4C10-A029-3E17F7A6C515}"/>
                </a:ext>
              </a:extLst>
            </p:cNvPr>
            <p:cNvSpPr txBox="1"/>
            <p:nvPr/>
          </p:nvSpPr>
          <p:spPr>
            <a:xfrm>
              <a:off x="4964464" y="1972480"/>
              <a:ext cx="10179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latin typeface="Franklin Gothic Demi Cond" panose="020B0706030402020204" pitchFamily="34" charset="0"/>
                </a:rPr>
                <a:t>GATEWAY</a:t>
              </a:r>
            </a:p>
          </p:txBody>
        </p:sp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8CB19FD3-461A-42CB-B090-C74A0A5553E5}"/>
                </a:ext>
              </a:extLst>
            </p:cNvPr>
            <p:cNvSpPr/>
            <p:nvPr/>
          </p:nvSpPr>
          <p:spPr>
            <a:xfrm rot="5400000">
              <a:off x="858283" y="1955703"/>
              <a:ext cx="730371" cy="310552"/>
            </a:xfrm>
            <a:prstGeom prst="triangle">
              <a:avLst/>
            </a:prstGeom>
            <a:solidFill>
              <a:srgbClr val="D700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90808E2D-6EEA-45A4-A734-826096619F38}"/>
                </a:ext>
              </a:extLst>
            </p:cNvPr>
            <p:cNvSpPr/>
            <p:nvPr/>
          </p:nvSpPr>
          <p:spPr>
            <a:xfrm rot="5400000">
              <a:off x="858283" y="3203658"/>
              <a:ext cx="730371" cy="310552"/>
            </a:xfrm>
            <a:prstGeom prst="triangle">
              <a:avLst/>
            </a:prstGeom>
            <a:solidFill>
              <a:srgbClr val="D700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3199D72-0CBD-4E1C-BF57-58D0A0B1BA66}"/>
                </a:ext>
              </a:extLst>
            </p:cNvPr>
            <p:cNvSpPr/>
            <p:nvPr/>
          </p:nvSpPr>
          <p:spPr>
            <a:xfrm>
              <a:off x="6451081" y="1748335"/>
              <a:ext cx="1373039" cy="730371"/>
            </a:xfrm>
            <a:prstGeom prst="rect">
              <a:avLst/>
            </a:prstGeom>
            <a:solidFill>
              <a:srgbClr val="DBE4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6367C1F-C6D4-4DEE-9A13-1DFA2E500C3B}"/>
                </a:ext>
              </a:extLst>
            </p:cNvPr>
            <p:cNvSpPr txBox="1"/>
            <p:nvPr/>
          </p:nvSpPr>
          <p:spPr>
            <a:xfrm>
              <a:off x="6628642" y="1975021"/>
              <a:ext cx="10179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latin typeface="Franklin Gothic Demi Cond" panose="020B0706030402020204" pitchFamily="34" charset="0"/>
                </a:rPr>
                <a:t>EPA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8A32534-8B09-42B6-9CC5-89B74DFCC565}"/>
                </a:ext>
              </a:extLst>
            </p:cNvPr>
            <p:cNvSpPr/>
            <p:nvPr/>
          </p:nvSpPr>
          <p:spPr>
            <a:xfrm>
              <a:off x="7936262" y="1753284"/>
              <a:ext cx="1373039" cy="730371"/>
            </a:xfrm>
            <a:prstGeom prst="rect">
              <a:avLst/>
            </a:prstGeom>
            <a:solidFill>
              <a:srgbClr val="DBE4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0008F09-74AC-421C-A8BC-9511ED453527}"/>
                </a:ext>
              </a:extLst>
            </p:cNvPr>
            <p:cNvSpPr txBox="1"/>
            <p:nvPr/>
          </p:nvSpPr>
          <p:spPr>
            <a:xfrm>
              <a:off x="7936261" y="1795304"/>
              <a:ext cx="13608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latin typeface="Franklin Gothic Demi Cond" panose="020B0706030402020204" pitchFamily="34" charset="0"/>
                </a:rPr>
                <a:t>QUALITY ASSURANCE &amp; GRADING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554FFC2-E7B6-48F8-867A-FA3B0D262A40}"/>
                </a:ext>
              </a:extLst>
            </p:cNvPr>
            <p:cNvSpPr txBox="1"/>
            <p:nvPr/>
          </p:nvSpPr>
          <p:spPr>
            <a:xfrm>
              <a:off x="274561" y="1910923"/>
              <a:ext cx="101791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000" dirty="0">
                  <a:latin typeface="Franklin Gothic Demi Cond" panose="020B0706030402020204" pitchFamily="34" charset="0"/>
                </a:rPr>
                <a:t>WHAT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58B4EA5-BE9D-4A66-96CB-E9F85DB39D48}"/>
                </a:ext>
              </a:extLst>
            </p:cNvPr>
            <p:cNvSpPr txBox="1"/>
            <p:nvPr/>
          </p:nvSpPr>
          <p:spPr>
            <a:xfrm>
              <a:off x="155231" y="3158879"/>
              <a:ext cx="11372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000" dirty="0">
                  <a:latin typeface="Franklin Gothic Demi Cond" panose="020B0706030402020204" pitchFamily="34" charset="0"/>
                </a:rPr>
                <a:t>TIMINGS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45D8D9A-48BA-4B37-836F-BE67FB6E802D}"/>
                </a:ext>
              </a:extLst>
            </p:cNvPr>
            <p:cNvSpPr/>
            <p:nvPr/>
          </p:nvSpPr>
          <p:spPr>
            <a:xfrm>
              <a:off x="1600861" y="3073032"/>
              <a:ext cx="1373038" cy="553516"/>
            </a:xfrm>
            <a:prstGeom prst="rect">
              <a:avLst/>
            </a:prstGeom>
            <a:noFill/>
            <a:ln w="19050">
              <a:solidFill>
                <a:srgbClr val="DBE4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06E5A15-812C-48D1-A342-8FAAA7BA5049}"/>
                </a:ext>
              </a:extLst>
            </p:cNvPr>
            <p:cNvSpPr txBox="1"/>
            <p:nvPr/>
          </p:nvSpPr>
          <p:spPr>
            <a:xfrm>
              <a:off x="1600860" y="3159907"/>
              <a:ext cx="1373038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>
                  <a:latin typeface="Franklin Gothic Book" panose="020B0503020102020204" pitchFamily="34" charset="0"/>
                </a:rPr>
                <a:t>1 – 4 weeks prior to start of learning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86114CF-FD09-47D2-B39F-7833C93257C3}"/>
                </a:ext>
              </a:extLst>
            </p:cNvPr>
            <p:cNvSpPr/>
            <p:nvPr/>
          </p:nvSpPr>
          <p:spPr>
            <a:xfrm>
              <a:off x="3300279" y="3073033"/>
              <a:ext cx="1373038" cy="553516"/>
            </a:xfrm>
            <a:prstGeom prst="rect">
              <a:avLst/>
            </a:prstGeom>
            <a:noFill/>
            <a:ln w="19050">
              <a:solidFill>
                <a:srgbClr val="DBE4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A4B9FB2-189B-4EF4-84B0-E17EE3155B55}"/>
                </a:ext>
              </a:extLst>
            </p:cNvPr>
            <p:cNvSpPr txBox="1"/>
            <p:nvPr/>
          </p:nvSpPr>
          <p:spPr>
            <a:xfrm>
              <a:off x="3300279" y="3159909"/>
              <a:ext cx="1373035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>
                  <a:latin typeface="Franklin Gothic Book" panose="020B0503020102020204" pitchFamily="34" charset="0"/>
                </a:rPr>
                <a:t>12 – 24 months (minimum 12)</a:t>
              </a:r>
            </a:p>
          </p:txBody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170C699D-6133-4D5C-B749-9A42BCA5DFF9}"/>
                </a:ext>
              </a:extLst>
            </p:cNvPr>
            <p:cNvSpPr/>
            <p:nvPr/>
          </p:nvSpPr>
          <p:spPr>
            <a:xfrm rot="5400000">
              <a:off x="858283" y="4451613"/>
              <a:ext cx="730371" cy="310552"/>
            </a:xfrm>
            <a:prstGeom prst="triangle">
              <a:avLst/>
            </a:prstGeom>
            <a:solidFill>
              <a:srgbClr val="D700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2A74E8E-5B65-47BC-BCE1-14B8477B98F6}"/>
                </a:ext>
              </a:extLst>
            </p:cNvPr>
            <p:cNvSpPr txBox="1"/>
            <p:nvPr/>
          </p:nvSpPr>
          <p:spPr>
            <a:xfrm>
              <a:off x="274561" y="4406834"/>
              <a:ext cx="101791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000" dirty="0">
                  <a:latin typeface="Franklin Gothic Demi Cond" panose="020B0706030402020204" pitchFamily="34" charset="0"/>
                </a:rPr>
                <a:t>DETAILS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D10537D-50D8-409D-9F8B-14CAEDA06E47}"/>
                </a:ext>
              </a:extLst>
            </p:cNvPr>
            <p:cNvSpPr/>
            <p:nvPr/>
          </p:nvSpPr>
          <p:spPr>
            <a:xfrm>
              <a:off x="4786902" y="3085316"/>
              <a:ext cx="1373038" cy="553516"/>
            </a:xfrm>
            <a:prstGeom prst="rect">
              <a:avLst/>
            </a:prstGeom>
            <a:noFill/>
            <a:ln w="19050">
              <a:solidFill>
                <a:srgbClr val="DBE4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5F783D4-5C06-4DF7-BF70-D45B127C67D7}"/>
                </a:ext>
              </a:extLst>
            </p:cNvPr>
            <p:cNvSpPr txBox="1"/>
            <p:nvPr/>
          </p:nvSpPr>
          <p:spPr>
            <a:xfrm>
              <a:off x="4786900" y="3155763"/>
              <a:ext cx="1373035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>
                  <a:latin typeface="Franklin Gothic Book" panose="020B0503020102020204" pitchFamily="34" charset="0"/>
                </a:rPr>
                <a:t>End of learning &amp; prior to EPA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2513195-7BAF-4474-AEBF-B376AB2E1D05}"/>
                </a:ext>
              </a:extLst>
            </p:cNvPr>
            <p:cNvSpPr/>
            <p:nvPr/>
          </p:nvSpPr>
          <p:spPr>
            <a:xfrm>
              <a:off x="6451078" y="3085316"/>
              <a:ext cx="1373038" cy="553516"/>
            </a:xfrm>
            <a:prstGeom prst="rect">
              <a:avLst/>
            </a:prstGeom>
            <a:noFill/>
            <a:ln w="19050">
              <a:solidFill>
                <a:srgbClr val="DBE4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DA02614-BDB9-4580-9887-7B07B75DFE85}"/>
                </a:ext>
              </a:extLst>
            </p:cNvPr>
            <p:cNvSpPr txBox="1"/>
            <p:nvPr/>
          </p:nvSpPr>
          <p:spPr>
            <a:xfrm>
              <a:off x="6451078" y="3235823"/>
              <a:ext cx="137303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>
                  <a:latin typeface="Franklin Gothic Book" panose="020B0503020102020204" pitchFamily="34" charset="0"/>
                </a:rPr>
                <a:t>3</a:t>
              </a:r>
              <a:r>
                <a:rPr lang="en-GB" sz="1000">
                  <a:latin typeface="Franklin Gothic Book" panose="020B0503020102020204" pitchFamily="34" charset="0"/>
                </a:rPr>
                <a:t> </a:t>
              </a:r>
              <a:r>
                <a:rPr lang="en-GB" sz="1000" dirty="0">
                  <a:latin typeface="Franklin Gothic Book" panose="020B0503020102020204" pitchFamily="34" charset="0"/>
                </a:rPr>
                <a:t>– 6 </a:t>
              </a:r>
              <a:r>
                <a:rPr lang="en-GB" sz="1000">
                  <a:latin typeface="Franklin Gothic Book" panose="020B0503020102020204" pitchFamily="34" charset="0"/>
                </a:rPr>
                <a:t>month duration</a:t>
              </a:r>
              <a:endParaRPr lang="en-GB" sz="1000" dirty="0">
                <a:latin typeface="Franklin Gothic Book" panose="020B0503020102020204" pitchFamily="34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43BA4DD-624E-46EC-80BC-D1B43569518D}"/>
                </a:ext>
              </a:extLst>
            </p:cNvPr>
            <p:cNvSpPr/>
            <p:nvPr/>
          </p:nvSpPr>
          <p:spPr>
            <a:xfrm>
              <a:off x="7936261" y="3075574"/>
              <a:ext cx="1373038" cy="553516"/>
            </a:xfrm>
            <a:prstGeom prst="rect">
              <a:avLst/>
            </a:prstGeom>
            <a:noFill/>
            <a:ln w="19050">
              <a:solidFill>
                <a:srgbClr val="DBE4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61E3367-014A-41AA-A018-22A3CB7751AB}"/>
                </a:ext>
              </a:extLst>
            </p:cNvPr>
            <p:cNvSpPr txBox="1"/>
            <p:nvPr/>
          </p:nvSpPr>
          <p:spPr>
            <a:xfrm>
              <a:off x="7936260" y="3152217"/>
              <a:ext cx="1373035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>
                  <a:latin typeface="Franklin Gothic Book" panose="020B0503020102020204" pitchFamily="34" charset="0"/>
                </a:rPr>
                <a:t>Within 6 months of Gateway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4C36008-1018-4B4A-87F9-BC68C1B83502}"/>
                </a:ext>
              </a:extLst>
            </p:cNvPr>
            <p:cNvCxnSpPr>
              <a:cxnSpLocks/>
            </p:cNvCxnSpPr>
            <p:nvPr/>
          </p:nvCxnSpPr>
          <p:spPr>
            <a:xfrm>
              <a:off x="3122718" y="1148924"/>
              <a:ext cx="0" cy="5030848"/>
            </a:xfrm>
            <a:prstGeom prst="line">
              <a:avLst/>
            </a:prstGeom>
            <a:ln w="15875">
              <a:solidFill>
                <a:srgbClr val="DBE44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149E2DC-F5AB-4B16-AA1D-EEC6D7725085}"/>
                </a:ext>
              </a:extLst>
            </p:cNvPr>
            <p:cNvCxnSpPr>
              <a:cxnSpLocks/>
            </p:cNvCxnSpPr>
            <p:nvPr/>
          </p:nvCxnSpPr>
          <p:spPr>
            <a:xfrm>
              <a:off x="6285737" y="1148924"/>
              <a:ext cx="0" cy="5030848"/>
            </a:xfrm>
            <a:prstGeom prst="line">
              <a:avLst/>
            </a:prstGeom>
            <a:ln w="15875">
              <a:solidFill>
                <a:srgbClr val="DBE44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3D0EB4F6-1CCF-44A3-ABE0-CDEC4D9ADBE4}"/>
                </a:ext>
              </a:extLst>
            </p:cNvPr>
            <p:cNvSpPr/>
            <p:nvPr/>
          </p:nvSpPr>
          <p:spPr>
            <a:xfrm>
              <a:off x="1600861" y="4214401"/>
              <a:ext cx="1373038" cy="1766964"/>
            </a:xfrm>
            <a:prstGeom prst="rect">
              <a:avLst/>
            </a:prstGeom>
            <a:noFill/>
            <a:ln w="19050">
              <a:solidFill>
                <a:srgbClr val="DBE4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D81DE108-F9EF-499C-ABA5-8A2CC95BD8D4}"/>
                </a:ext>
              </a:extLst>
            </p:cNvPr>
            <p:cNvSpPr/>
            <p:nvPr/>
          </p:nvSpPr>
          <p:spPr>
            <a:xfrm>
              <a:off x="3300277" y="4214401"/>
              <a:ext cx="1373038" cy="1766964"/>
            </a:xfrm>
            <a:prstGeom prst="rect">
              <a:avLst/>
            </a:prstGeom>
            <a:noFill/>
            <a:ln w="19050">
              <a:solidFill>
                <a:srgbClr val="DBE4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02F339B-C216-4A46-8F96-31CAEE697514}"/>
                </a:ext>
              </a:extLst>
            </p:cNvPr>
            <p:cNvSpPr/>
            <p:nvPr/>
          </p:nvSpPr>
          <p:spPr>
            <a:xfrm>
              <a:off x="4791924" y="4214401"/>
              <a:ext cx="1373038" cy="1766964"/>
            </a:xfrm>
            <a:prstGeom prst="rect">
              <a:avLst/>
            </a:prstGeom>
            <a:noFill/>
            <a:ln w="19050">
              <a:solidFill>
                <a:srgbClr val="DBE4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702ABA53-07FD-4C63-A861-B7FDADA5A878}"/>
                </a:ext>
              </a:extLst>
            </p:cNvPr>
            <p:cNvSpPr/>
            <p:nvPr/>
          </p:nvSpPr>
          <p:spPr>
            <a:xfrm>
              <a:off x="6451079" y="4214401"/>
              <a:ext cx="1373038" cy="1766964"/>
            </a:xfrm>
            <a:prstGeom prst="rect">
              <a:avLst/>
            </a:prstGeom>
            <a:noFill/>
            <a:ln w="19050">
              <a:solidFill>
                <a:srgbClr val="DBE4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509B45D-8707-4113-BAC5-A99CAD1627EF}"/>
                </a:ext>
              </a:extLst>
            </p:cNvPr>
            <p:cNvSpPr/>
            <p:nvPr/>
          </p:nvSpPr>
          <p:spPr>
            <a:xfrm>
              <a:off x="7936261" y="4214401"/>
              <a:ext cx="1373038" cy="1766964"/>
            </a:xfrm>
            <a:prstGeom prst="rect">
              <a:avLst/>
            </a:prstGeom>
            <a:noFill/>
            <a:ln w="19050">
              <a:solidFill>
                <a:srgbClr val="DBE4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DFFECE3-F5C4-4ED3-B459-EDCDE693D1FE}"/>
                </a:ext>
              </a:extLst>
            </p:cNvPr>
            <p:cNvSpPr txBox="1"/>
            <p:nvPr/>
          </p:nvSpPr>
          <p:spPr>
            <a:xfrm>
              <a:off x="4786900" y="4281972"/>
              <a:ext cx="137303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latin typeface="Franklin Gothic Book" panose="020B0503020102020204" pitchFamily="34" charset="0"/>
                </a:rPr>
                <a:t>Readiness for EPA: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>
                  <a:latin typeface="Franklin Gothic Book" panose="020B0503020102020204" pitchFamily="34" charset="0"/>
                </a:rPr>
                <a:t>Employer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>
                  <a:latin typeface="Franklin Gothic Book" panose="020B0503020102020204" pitchFamily="34" charset="0"/>
                </a:rPr>
                <a:t>Learner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>
                  <a:latin typeface="Franklin Gothic Book" panose="020B0503020102020204" pitchFamily="34" charset="0"/>
                </a:rPr>
                <a:t>EPAO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 err="1">
                  <a:latin typeface="Franklin Gothic Book" panose="020B0503020102020204" pitchFamily="34" charset="0"/>
                </a:rPr>
                <a:t>T.Provider</a:t>
              </a:r>
              <a:r>
                <a:rPr lang="en-GB" sz="1000" dirty="0">
                  <a:latin typeface="Franklin Gothic Book" panose="020B0503020102020204" pitchFamily="34" charset="0"/>
                </a:rPr>
                <a:t> (optional)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000" dirty="0">
                <a:latin typeface="Franklin Gothic Book" panose="020B0503020102020204" pitchFamily="34" charset="0"/>
              </a:endParaRPr>
            </a:p>
            <a:p>
              <a:r>
                <a:rPr lang="en-GB" sz="1000" b="1" dirty="0">
                  <a:latin typeface="Franklin Gothic Book" panose="020B0503020102020204" pitchFamily="34" charset="0"/>
                </a:rPr>
                <a:t>L2 EAM achieved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5A639BE-52FB-4EF0-B31E-F33B77110265}"/>
                </a:ext>
              </a:extLst>
            </p:cNvPr>
            <p:cNvSpPr txBox="1"/>
            <p:nvPr/>
          </p:nvSpPr>
          <p:spPr>
            <a:xfrm>
              <a:off x="3306745" y="4281972"/>
              <a:ext cx="13730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latin typeface="Franklin Gothic Book" panose="020B0503020102020204" pitchFamily="34" charset="0"/>
                </a:rPr>
                <a:t>Blended approach: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>
                  <a:latin typeface="Franklin Gothic Book" panose="020B0503020102020204" pitchFamily="34" charset="0"/>
                </a:rPr>
                <a:t>Webinars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>
                  <a:latin typeface="Franklin Gothic Book" panose="020B0503020102020204" pitchFamily="34" charset="0"/>
                </a:rPr>
                <a:t>Online Learning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>
                  <a:latin typeface="Franklin Gothic Book" panose="020B0503020102020204" pitchFamily="34" charset="0"/>
                </a:rPr>
                <a:t>121 mentoring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>
                  <a:latin typeface="Franklin Gothic Book" panose="020B0503020102020204" pitchFamily="34" charset="0"/>
                </a:rPr>
                <a:t>Group workshops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000" dirty="0">
                <a:latin typeface="Franklin Gothic Book" panose="020B0503020102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EE31B59-E878-4426-BA8F-11EF6B2B21F0}"/>
                </a:ext>
              </a:extLst>
            </p:cNvPr>
            <p:cNvSpPr txBox="1"/>
            <p:nvPr/>
          </p:nvSpPr>
          <p:spPr>
            <a:xfrm>
              <a:off x="6451078" y="4281371"/>
              <a:ext cx="1373035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latin typeface="Franklin Gothic Book" panose="020B0503020102020204" pitchFamily="34" charset="0"/>
                </a:rPr>
                <a:t>Two methods: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>
                  <a:latin typeface="Franklin Gothic Book" panose="020B0503020102020204" pitchFamily="34" charset="0"/>
                </a:rPr>
                <a:t>Work-based Project including a Presentation with Questioning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>
                  <a:latin typeface="Franklin Gothic Book" panose="020B0503020102020204" pitchFamily="34" charset="0"/>
                </a:rPr>
                <a:t>Professional Discussion underpinned by a Portfolio of Evidence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9208E6D-22EB-46F2-A4A0-46EA7A9000AA}"/>
                </a:ext>
              </a:extLst>
            </p:cNvPr>
            <p:cNvSpPr txBox="1"/>
            <p:nvPr/>
          </p:nvSpPr>
          <p:spPr>
            <a:xfrm>
              <a:off x="7936261" y="4275776"/>
              <a:ext cx="13730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latin typeface="Franklin Gothic Book" panose="020B0503020102020204" pitchFamily="34" charset="0"/>
                </a:rPr>
                <a:t>Apprentices graded: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>
                  <a:latin typeface="Franklin Gothic Book" panose="020B0503020102020204" pitchFamily="34" charset="0"/>
                </a:rPr>
                <a:t>Fail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>
                  <a:latin typeface="Franklin Gothic Book" panose="020B0503020102020204" pitchFamily="34" charset="0"/>
                </a:rPr>
                <a:t>Pass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>
                  <a:latin typeface="Franklin Gothic Book" panose="020B0503020102020204" pitchFamily="34" charset="0"/>
                </a:rPr>
                <a:t>Distinction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6016E8C-FD31-4113-8AB1-6F668C7E048E}"/>
                </a:ext>
              </a:extLst>
            </p:cNvPr>
            <p:cNvSpPr txBox="1"/>
            <p:nvPr/>
          </p:nvSpPr>
          <p:spPr>
            <a:xfrm>
              <a:off x="1607332" y="4281972"/>
              <a:ext cx="137303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latin typeface="Franklin Gothic Book" panose="020B0503020102020204" pitchFamily="34" charset="0"/>
                </a:rPr>
                <a:t>Including: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>
                  <a:latin typeface="Franklin Gothic Book" panose="020B0503020102020204" pitchFamily="34" charset="0"/>
                </a:rPr>
                <a:t>Sign up paperwork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>
                  <a:latin typeface="Franklin Gothic Book" panose="020B0503020102020204" pitchFamily="34" charset="0"/>
                </a:rPr>
                <a:t>Commitment Statement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>
                  <a:latin typeface="Franklin Gothic Book" panose="020B0503020102020204" pitchFamily="34" charset="0"/>
                </a:rPr>
                <a:t>OTJ plan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>
                  <a:latin typeface="Franklin Gothic Book" panose="020B0503020102020204" pitchFamily="34" charset="0"/>
                </a:rPr>
                <a:t>EAM Assessment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>
                  <a:latin typeface="Franklin Gothic Book" panose="020B0503020102020204" pitchFamily="34" charset="0"/>
                </a:rPr>
                <a:t>Prior Learning Assessment</a:t>
              </a: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B4A25444-46BF-417A-B7FB-C68E083843C3}"/>
                </a:ext>
              </a:extLst>
            </p:cNvPr>
            <p:cNvCxnSpPr>
              <a:cxnSpLocks/>
            </p:cNvCxnSpPr>
            <p:nvPr/>
          </p:nvCxnSpPr>
          <p:spPr>
            <a:xfrm>
              <a:off x="9440129" y="1148924"/>
              <a:ext cx="0" cy="3994822"/>
            </a:xfrm>
            <a:prstGeom prst="line">
              <a:avLst/>
            </a:prstGeom>
            <a:ln w="15875" cmpd="sng">
              <a:solidFill>
                <a:srgbClr val="DBE44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8A9BA07-D971-4365-8898-37E752028ED4}"/>
                </a:ext>
              </a:extLst>
            </p:cNvPr>
            <p:cNvCxnSpPr>
              <a:cxnSpLocks/>
            </p:cNvCxnSpPr>
            <p:nvPr/>
          </p:nvCxnSpPr>
          <p:spPr>
            <a:xfrm>
              <a:off x="1466446" y="1148924"/>
              <a:ext cx="7973683" cy="0"/>
            </a:xfrm>
            <a:prstGeom prst="line">
              <a:avLst/>
            </a:prstGeom>
            <a:ln w="15875" cmpd="sng">
              <a:solidFill>
                <a:srgbClr val="DBE44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EC44B112-AD72-48D5-A8B8-71762A7D41BB}"/>
                </a:ext>
              </a:extLst>
            </p:cNvPr>
            <p:cNvCxnSpPr>
              <a:cxnSpLocks/>
            </p:cNvCxnSpPr>
            <p:nvPr/>
          </p:nvCxnSpPr>
          <p:spPr>
            <a:xfrm>
              <a:off x="1466446" y="1161468"/>
              <a:ext cx="0" cy="3994822"/>
            </a:xfrm>
            <a:prstGeom prst="line">
              <a:avLst/>
            </a:prstGeom>
            <a:ln w="15875" cmpd="sng">
              <a:solidFill>
                <a:srgbClr val="DBE44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F862BC4-31FB-4730-94B7-8442323A8045}"/>
                </a:ext>
              </a:extLst>
            </p:cNvPr>
            <p:cNvSpPr txBox="1"/>
            <p:nvPr/>
          </p:nvSpPr>
          <p:spPr>
            <a:xfrm>
              <a:off x="3295250" y="5164109"/>
              <a:ext cx="13730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latin typeface="Franklin Gothic Book" panose="020B0503020102020204" pitchFamily="34" charset="0"/>
                </a:rPr>
                <a:t>On-programme assessment to evidence KS&amp;Bs ahead of EPA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1205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BB0D877-8ACE-440E-BD67-7D9154CF65D2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0" y="96560"/>
            <a:ext cx="10607675" cy="7064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8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INDICATIVE</a:t>
            </a:r>
            <a:r>
              <a:rPr lang="en-GB" sz="4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CONTENT AND STRUCTURE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7DD3CA3-23F5-4884-A710-5B860FA9193F}"/>
              </a:ext>
            </a:extLst>
          </p:cNvPr>
          <p:cNvGrpSpPr/>
          <p:nvPr/>
        </p:nvGrpSpPr>
        <p:grpSpPr>
          <a:xfrm>
            <a:off x="1262788" y="1939006"/>
            <a:ext cx="9409864" cy="4035701"/>
            <a:chOff x="1391068" y="2053574"/>
            <a:chExt cx="9409864" cy="403570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CF028FD-496F-40E3-B2D7-1E0FC91A7278}"/>
                </a:ext>
              </a:extLst>
            </p:cNvPr>
            <p:cNvSpPr/>
            <p:nvPr/>
          </p:nvSpPr>
          <p:spPr>
            <a:xfrm>
              <a:off x="1403047" y="2053574"/>
              <a:ext cx="1798205" cy="954113"/>
            </a:xfrm>
            <a:prstGeom prst="rect">
              <a:avLst/>
            </a:prstGeom>
            <a:solidFill>
              <a:srgbClr val="DBE4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4C0EB45-932A-4658-835D-FCD7D4BD2A8F}"/>
                </a:ext>
              </a:extLst>
            </p:cNvPr>
            <p:cNvSpPr/>
            <p:nvPr/>
          </p:nvSpPr>
          <p:spPr>
            <a:xfrm>
              <a:off x="3302967" y="2576796"/>
              <a:ext cx="1798205" cy="430888"/>
            </a:xfrm>
            <a:prstGeom prst="rect">
              <a:avLst/>
            </a:prstGeom>
            <a:solidFill>
              <a:srgbClr val="DBE4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BB8513C-E21C-4BCD-A7BD-BFB9D7D151BA}"/>
                </a:ext>
              </a:extLst>
            </p:cNvPr>
            <p:cNvSpPr/>
            <p:nvPr/>
          </p:nvSpPr>
          <p:spPr>
            <a:xfrm>
              <a:off x="5202887" y="2576796"/>
              <a:ext cx="1798205" cy="430888"/>
            </a:xfrm>
            <a:prstGeom prst="rect">
              <a:avLst/>
            </a:prstGeom>
            <a:solidFill>
              <a:srgbClr val="DBE4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5817FF4-512A-4B7B-A818-49B08400BCE7}"/>
                </a:ext>
              </a:extLst>
            </p:cNvPr>
            <p:cNvSpPr/>
            <p:nvPr/>
          </p:nvSpPr>
          <p:spPr>
            <a:xfrm>
              <a:off x="7102807" y="2579142"/>
              <a:ext cx="1798205" cy="430888"/>
            </a:xfrm>
            <a:prstGeom prst="rect">
              <a:avLst/>
            </a:prstGeom>
            <a:solidFill>
              <a:srgbClr val="DBE4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681E87F-81D4-4DA7-897B-493A829B36B5}"/>
                </a:ext>
              </a:extLst>
            </p:cNvPr>
            <p:cNvSpPr/>
            <p:nvPr/>
          </p:nvSpPr>
          <p:spPr>
            <a:xfrm>
              <a:off x="9002727" y="2053574"/>
              <a:ext cx="1798205" cy="954109"/>
            </a:xfrm>
            <a:prstGeom prst="rect">
              <a:avLst/>
            </a:prstGeom>
            <a:solidFill>
              <a:srgbClr val="DBE4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D22961E-4AF1-428B-BED8-7F5ACEDCDF37}"/>
                </a:ext>
              </a:extLst>
            </p:cNvPr>
            <p:cNvSpPr txBox="1"/>
            <p:nvPr/>
          </p:nvSpPr>
          <p:spPr>
            <a:xfrm>
              <a:off x="1631094" y="2308749"/>
              <a:ext cx="13421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latin typeface="Franklin Gothic Demi Cond" panose="020B0706030402020204" pitchFamily="34" charset="0"/>
                </a:rPr>
                <a:t>RETAIL BUSINESS ENVIRONMENT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B2E2E3A-53FB-427D-BE78-A1ABED20EA3E}"/>
                </a:ext>
              </a:extLst>
            </p:cNvPr>
            <p:cNvSpPr txBox="1"/>
            <p:nvPr/>
          </p:nvSpPr>
          <p:spPr>
            <a:xfrm>
              <a:off x="3318704" y="2661049"/>
              <a:ext cx="17667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>
                  <a:latin typeface="Franklin Gothic Demi Cond" panose="020B0706030402020204" pitchFamily="34" charset="0"/>
                </a:rPr>
                <a:t>PLANNING &amp; BUDGETING</a:t>
              </a:r>
              <a:endParaRPr lang="en-GB" sz="1200" dirty="0">
                <a:latin typeface="Franklin Gothic Demi Cond" panose="020B0706030402020204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563AEAE-9FB5-48A8-9480-E334008A7B53}"/>
                </a:ext>
              </a:extLst>
            </p:cNvPr>
            <p:cNvSpPr txBox="1"/>
            <p:nvPr/>
          </p:nvSpPr>
          <p:spPr>
            <a:xfrm>
              <a:off x="5202887" y="2567562"/>
              <a:ext cx="17982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latin typeface="Franklin Gothic Demi Cond" panose="020B0706030402020204" pitchFamily="34" charset="0"/>
                </a:rPr>
                <a:t>COMMERCIAL RANGE DEVELOPMENT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37AF446-172E-4406-9191-B21B9D72C4EB}"/>
                </a:ext>
              </a:extLst>
            </p:cNvPr>
            <p:cNvSpPr txBox="1"/>
            <p:nvPr/>
          </p:nvSpPr>
          <p:spPr>
            <a:xfrm>
              <a:off x="7330854" y="2653384"/>
              <a:ext cx="13421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>
                  <a:latin typeface="Franklin Gothic Demi Cond" panose="020B0706030402020204" pitchFamily="34" charset="0"/>
                </a:rPr>
                <a:t>TRADING</a:t>
              </a:r>
              <a:endParaRPr lang="en-GB" sz="1200" dirty="0">
                <a:latin typeface="Franklin Gothic Demi Cond" panose="020B0706030402020204" pitchFamily="34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43B904B-1C3B-4DE5-A6B9-A1F1AF997D34}"/>
                </a:ext>
              </a:extLst>
            </p:cNvPr>
            <p:cNvSpPr/>
            <p:nvPr/>
          </p:nvSpPr>
          <p:spPr>
            <a:xfrm>
              <a:off x="3302967" y="2053574"/>
              <a:ext cx="5598045" cy="430888"/>
            </a:xfrm>
            <a:prstGeom prst="rect">
              <a:avLst/>
            </a:prstGeom>
            <a:solidFill>
              <a:srgbClr val="DBE4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9F45FE8-EDBA-4769-B5D0-C9C0D19BB8EE}"/>
                </a:ext>
              </a:extLst>
            </p:cNvPr>
            <p:cNvSpPr txBox="1"/>
            <p:nvPr/>
          </p:nvSpPr>
          <p:spPr>
            <a:xfrm>
              <a:off x="5101172" y="2144738"/>
              <a:ext cx="17414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latin typeface="Franklin Gothic Demi Cond" panose="020B0706030402020204" pitchFamily="34" charset="0"/>
                </a:rPr>
                <a:t>PRODUCT LIFECYCLE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8D1D19E-2FAC-4864-B5BC-40224F5E0D44}"/>
                </a:ext>
              </a:extLst>
            </p:cNvPr>
            <p:cNvSpPr txBox="1"/>
            <p:nvPr/>
          </p:nvSpPr>
          <p:spPr>
            <a:xfrm>
              <a:off x="9230774" y="2392128"/>
              <a:ext cx="13421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latin typeface="Franklin Gothic Demi Cond" panose="020B0706030402020204" pitchFamily="34" charset="0"/>
                </a:rPr>
                <a:t>EPA PREPARATION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5EAF080-A5F6-42ED-90EA-56CC98794A73}"/>
                </a:ext>
              </a:extLst>
            </p:cNvPr>
            <p:cNvSpPr/>
            <p:nvPr/>
          </p:nvSpPr>
          <p:spPr>
            <a:xfrm>
              <a:off x="1403047" y="3140693"/>
              <a:ext cx="1798205" cy="2153799"/>
            </a:xfrm>
            <a:prstGeom prst="rect">
              <a:avLst/>
            </a:prstGeom>
            <a:noFill/>
            <a:ln w="19050">
              <a:solidFill>
                <a:srgbClr val="DBE4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6D482D1-713A-4DE0-B14F-ECCD37C08A9F}"/>
                </a:ext>
              </a:extLst>
            </p:cNvPr>
            <p:cNvSpPr/>
            <p:nvPr/>
          </p:nvSpPr>
          <p:spPr>
            <a:xfrm>
              <a:off x="3302966" y="3140694"/>
              <a:ext cx="1798205" cy="2153798"/>
            </a:xfrm>
            <a:prstGeom prst="rect">
              <a:avLst/>
            </a:prstGeom>
            <a:noFill/>
            <a:ln w="19050">
              <a:solidFill>
                <a:srgbClr val="DBE4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4DF5E7E-8179-4A92-AC50-8DC9D88F8837}"/>
                </a:ext>
              </a:extLst>
            </p:cNvPr>
            <p:cNvSpPr/>
            <p:nvPr/>
          </p:nvSpPr>
          <p:spPr>
            <a:xfrm>
              <a:off x="5202887" y="3140694"/>
              <a:ext cx="1798205" cy="2147522"/>
            </a:xfrm>
            <a:prstGeom prst="rect">
              <a:avLst/>
            </a:prstGeom>
            <a:noFill/>
            <a:ln w="19050">
              <a:solidFill>
                <a:srgbClr val="DBE4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0098054-0832-4518-A2D3-BB2D4243ECC5}"/>
                </a:ext>
              </a:extLst>
            </p:cNvPr>
            <p:cNvSpPr/>
            <p:nvPr/>
          </p:nvSpPr>
          <p:spPr>
            <a:xfrm>
              <a:off x="7102807" y="3140694"/>
              <a:ext cx="1798205" cy="2147522"/>
            </a:xfrm>
            <a:prstGeom prst="rect">
              <a:avLst/>
            </a:prstGeom>
            <a:noFill/>
            <a:ln w="19050">
              <a:solidFill>
                <a:srgbClr val="DBE4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8927911-B1F9-4166-8A22-418085E6E461}"/>
                </a:ext>
              </a:extLst>
            </p:cNvPr>
            <p:cNvSpPr/>
            <p:nvPr/>
          </p:nvSpPr>
          <p:spPr>
            <a:xfrm>
              <a:off x="9002727" y="3140694"/>
              <a:ext cx="1798205" cy="2147522"/>
            </a:xfrm>
            <a:prstGeom prst="rect">
              <a:avLst/>
            </a:prstGeom>
            <a:noFill/>
            <a:ln w="19050">
              <a:solidFill>
                <a:srgbClr val="DBE4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FD481A8B-BD2C-40AD-BB05-88380ABC7610}"/>
                </a:ext>
              </a:extLst>
            </p:cNvPr>
            <p:cNvGrpSpPr/>
            <p:nvPr/>
          </p:nvGrpSpPr>
          <p:grpSpPr>
            <a:xfrm>
              <a:off x="1391068" y="5387060"/>
              <a:ext cx="9409864" cy="702215"/>
              <a:chOff x="238089" y="4369052"/>
              <a:chExt cx="9409864" cy="702215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A5B98BD3-87DD-4C7A-8656-FF5D7506AB11}"/>
                  </a:ext>
                </a:extLst>
              </p:cNvPr>
              <p:cNvSpPr/>
              <p:nvPr/>
            </p:nvSpPr>
            <p:spPr>
              <a:xfrm>
                <a:off x="238089" y="4369052"/>
                <a:ext cx="9409864" cy="702215"/>
              </a:xfrm>
              <a:prstGeom prst="rect">
                <a:avLst/>
              </a:prstGeom>
              <a:solidFill>
                <a:srgbClr val="DBE4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16B9AED-494E-4633-B4ED-3B4E88D7686E}"/>
                  </a:ext>
                </a:extLst>
              </p:cNvPr>
              <p:cNvSpPr txBox="1"/>
              <p:nvPr/>
            </p:nvSpPr>
            <p:spPr>
              <a:xfrm>
                <a:off x="238089" y="4423167"/>
                <a:ext cx="9260602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latin typeface="Franklin Gothic Demi Cond" panose="020B0706030402020204" pitchFamily="34" charset="0"/>
                  </a:rPr>
                  <a:t>PERSONAL &amp; PROFESSIONAL DEVELOPMENT</a:t>
                </a:r>
              </a:p>
              <a:p>
                <a:pPr algn="ctr"/>
                <a:r>
                  <a:rPr lang="en-GB" sz="1050" dirty="0">
                    <a:latin typeface="Franklin Gothic Book" charset="0"/>
                    <a:ea typeface="Franklin Gothic Book" charset="0"/>
                    <a:cs typeface="Franklin Gothic Book" charset="0"/>
                  </a:rPr>
                  <a:t>Own/self development, team working, leadership, soft skills (e.g. communications, negotiation, resilience, presentation, adaptability), technical skills (e.g. Excel, Photoshop, InDesign, Illustrator)</a:t>
                </a:r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B2CDF1E-8F11-440A-8E6D-0F687CFC54C4}"/>
                </a:ext>
              </a:extLst>
            </p:cNvPr>
            <p:cNvSpPr txBox="1"/>
            <p:nvPr/>
          </p:nvSpPr>
          <p:spPr>
            <a:xfrm>
              <a:off x="1403047" y="3167658"/>
              <a:ext cx="1798203" cy="21698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Macro economics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Business Strategies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Retail structures &amp; strategy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Multichannel/omni trading env.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Competitive environment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Brand positioning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Customer profiling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Introduction to business data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B&amp;M roles and responsibilities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B&amp;M core concepts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B&amp;M systems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Legal framework (IP, copywrite etc)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endParaRPr lang="en-GB" sz="900" dirty="0">
                <a:latin typeface="Franklin Gothic Book" panose="020B0503020102020204" pitchFamily="34" charset="0"/>
              </a:endParaRPr>
            </a:p>
            <a:p>
              <a:endParaRPr lang="en-GB" sz="900" dirty="0">
                <a:latin typeface="Franklin Gothic Book" panose="020B0503020102020204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B9FDCD3-3FBB-4F41-8EAB-4F8591C417CB}"/>
                </a:ext>
              </a:extLst>
            </p:cNvPr>
            <p:cNvSpPr txBox="1"/>
            <p:nvPr/>
          </p:nvSpPr>
          <p:spPr>
            <a:xfrm>
              <a:off x="3302964" y="3167658"/>
              <a:ext cx="1798203" cy="1892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Corporate/ department strategy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Sales budgeting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Season building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Grading &amp; density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Product research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Trends (PESTEL, SWOT)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Lessons learnt/ post mortem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Supply chain management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Supplier performance </a:t>
              </a:r>
              <a:r>
                <a:rPr lang="en-GB" sz="900" dirty="0" err="1">
                  <a:latin typeface="Franklin Gothic Book" panose="020B0503020102020204" pitchFamily="34" charset="0"/>
                </a:rPr>
                <a:t>mgt</a:t>
              </a:r>
              <a:endParaRPr lang="en-GB" sz="900" dirty="0">
                <a:latin typeface="Franklin Gothic Book" panose="020B0503020102020204" pitchFamily="34" charset="0"/>
              </a:endParaRP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Sourcing concepts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Sustainable sourcing</a:t>
              </a:r>
            </a:p>
            <a:p>
              <a:endParaRPr lang="en-GB" sz="900" dirty="0">
                <a:latin typeface="Franklin Gothic Book" panose="020B0503020102020204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BCD36AB-8786-4AE5-ACF4-AF284EF017A2}"/>
                </a:ext>
              </a:extLst>
            </p:cNvPr>
            <p:cNvSpPr txBox="1"/>
            <p:nvPr/>
          </p:nvSpPr>
          <p:spPr>
            <a:xfrm>
              <a:off x="7102809" y="3136428"/>
              <a:ext cx="179820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Performance review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KPIs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Promotional calendar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Markdown planning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Replenishment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Repeat buy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endParaRPr lang="en-GB" sz="900" dirty="0">
                <a:latin typeface="Franklin Gothic Book" panose="020B0503020102020204" pitchFamily="34" charset="0"/>
              </a:endParaRPr>
            </a:p>
            <a:p>
              <a:endParaRPr lang="en-GB" sz="900" dirty="0">
                <a:latin typeface="Franklin Gothic Book" panose="020B0503020102020204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8AAB4D4-8ABD-4B23-A02F-014D98F1970A}"/>
                </a:ext>
              </a:extLst>
            </p:cNvPr>
            <p:cNvSpPr txBox="1"/>
            <p:nvPr/>
          </p:nvSpPr>
          <p:spPr>
            <a:xfrm>
              <a:off x="9002729" y="3148078"/>
              <a:ext cx="179820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To ensure learner is ready for Gateway and EPA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Assessments aligned with EPA requirements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endParaRPr lang="en-GB" sz="900" dirty="0">
                <a:latin typeface="Franklin Gothic Book" panose="020B0503020102020204" pitchFamily="34" charset="0"/>
              </a:endParaRPr>
            </a:p>
            <a:p>
              <a:endParaRPr lang="en-GB" sz="900" dirty="0">
                <a:latin typeface="Franklin Gothic Book" panose="020B0503020102020204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E78CFF6-E600-4162-9876-CD848B117B6D}"/>
                </a:ext>
              </a:extLst>
            </p:cNvPr>
            <p:cNvSpPr txBox="1"/>
            <p:nvPr/>
          </p:nvSpPr>
          <p:spPr>
            <a:xfrm>
              <a:off x="5196898" y="3162237"/>
              <a:ext cx="1798203" cy="1892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Critical Path Management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Design process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Garment Tech &amp; QC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Sampling process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Range Planning</a:t>
              </a:r>
            </a:p>
            <a:p>
              <a:pPr marL="269875" lvl="1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Sales &amp; option planning</a:t>
              </a:r>
            </a:p>
            <a:p>
              <a:pPr marL="269875" lvl="1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Price architecture</a:t>
              </a:r>
            </a:p>
            <a:p>
              <a:pPr marL="269875" lvl="1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Width vs. Depth</a:t>
              </a:r>
            </a:p>
            <a:p>
              <a:pPr marL="269875" lvl="1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Seasonal vs. Core</a:t>
              </a:r>
            </a:p>
            <a:p>
              <a:pPr marL="269875" lvl="1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Phasing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Costs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Profit &amp; Loss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Margin planning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4C9E34CD-BC87-4ACE-9AB1-68E1C3CB6A56}"/>
              </a:ext>
            </a:extLst>
          </p:cNvPr>
          <p:cNvSpPr txBox="1"/>
          <p:nvPr/>
        </p:nvSpPr>
        <p:spPr>
          <a:xfrm>
            <a:off x="1262788" y="955503"/>
            <a:ext cx="97380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GB" sz="1200" dirty="0">
                <a:latin typeface="Franklin Gothic Demi Cond" panose="020B0706030402020204" pitchFamily="34" charset="0"/>
              </a:rPr>
              <a:t>Five modules covering the Knowledge, Skills, and Behaviours (KS&amp;Bs) of the Standard, preparing Apprentices ahead of End Point Assessment</a:t>
            </a:r>
          </a:p>
          <a:p>
            <a:pPr marL="171450" indent="-171450">
              <a:buFont typeface="Arial" charset="0"/>
              <a:buChar char="•"/>
            </a:pPr>
            <a:r>
              <a:rPr lang="en-GB" sz="1200" dirty="0">
                <a:latin typeface="Franklin Gothic Demi Cond" panose="020B0706030402020204" pitchFamily="34" charset="0"/>
                <a:ea typeface="Franklin Gothic Book" charset="0"/>
                <a:cs typeface="Franklin Gothic Book" charset="0"/>
              </a:rPr>
              <a:t>Personal and Professional Development delivered across the programme</a:t>
            </a:r>
          </a:p>
          <a:p>
            <a:pPr marL="171450" indent="-171450">
              <a:buFont typeface="Arial" charset="0"/>
              <a:buChar char="•"/>
            </a:pPr>
            <a:r>
              <a:rPr lang="en-GB" sz="1200" dirty="0">
                <a:latin typeface="Franklin Gothic Demi Cond" panose="020B0706030402020204" pitchFamily="34" charset="0"/>
                <a:ea typeface="Franklin Gothic Book" charset="0"/>
                <a:cs typeface="Franklin Gothic Book" charset="0"/>
              </a:rPr>
              <a:t>Delivered through a combination of Webinars, Online Learning, 121 Mentoring and Group Workshops</a:t>
            </a:r>
          </a:p>
          <a:p>
            <a:pPr marL="171450" indent="-171450">
              <a:buFont typeface="Arial" charset="0"/>
              <a:buChar char="•"/>
            </a:pPr>
            <a:r>
              <a:rPr lang="en-GB" sz="1200" dirty="0">
                <a:latin typeface="Franklin Gothic Demi Cond" panose="020B0706030402020204" pitchFamily="34" charset="0"/>
                <a:ea typeface="Franklin Gothic Book" charset="0"/>
                <a:cs typeface="Franklin Gothic Book" charset="0"/>
              </a:rPr>
              <a:t>On-Programme assignments across the programme to evidence and embed KS&amp;Bs</a:t>
            </a:r>
          </a:p>
        </p:txBody>
      </p:sp>
    </p:spTree>
    <p:extLst>
      <p:ext uri="{BB962C8B-B14F-4D97-AF65-F5344CB8AC3E}">
        <p14:creationId xmlns:p14="http://schemas.microsoft.com/office/powerpoint/2010/main" val="4205210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DA8489E-84B1-4A76-8868-B649DC6105C6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0" y="69234"/>
            <a:ext cx="10607675" cy="7064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54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END POINT ASSESSMENT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4EB2EAA-BCFD-42D9-A197-B3671A7ABA78}"/>
              </a:ext>
            </a:extLst>
          </p:cNvPr>
          <p:cNvGrpSpPr/>
          <p:nvPr/>
        </p:nvGrpSpPr>
        <p:grpSpPr>
          <a:xfrm>
            <a:off x="1626374" y="1060604"/>
            <a:ext cx="8939252" cy="5388109"/>
            <a:chOff x="614186" y="983158"/>
            <a:chExt cx="8939252" cy="538810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DE05D05-0A09-45B5-A50F-F184D8529521}"/>
                </a:ext>
              </a:extLst>
            </p:cNvPr>
            <p:cNvSpPr/>
            <p:nvPr/>
          </p:nvSpPr>
          <p:spPr>
            <a:xfrm>
              <a:off x="1164468" y="983158"/>
              <a:ext cx="3631722" cy="584775"/>
            </a:xfrm>
            <a:prstGeom prst="rect">
              <a:avLst/>
            </a:prstGeom>
            <a:solidFill>
              <a:srgbClr val="DBE4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817C449-BEE0-455C-BAB6-7D0848AF71FA}"/>
                </a:ext>
              </a:extLst>
            </p:cNvPr>
            <p:cNvSpPr/>
            <p:nvPr/>
          </p:nvSpPr>
          <p:spPr>
            <a:xfrm>
              <a:off x="4915455" y="983158"/>
              <a:ext cx="3631722" cy="584775"/>
            </a:xfrm>
            <a:prstGeom prst="rect">
              <a:avLst/>
            </a:prstGeom>
            <a:solidFill>
              <a:srgbClr val="DBE4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1640F57-62E1-4B66-8F47-A6ED6CB375B8}"/>
                </a:ext>
              </a:extLst>
            </p:cNvPr>
            <p:cNvSpPr txBox="1"/>
            <p:nvPr/>
          </p:nvSpPr>
          <p:spPr>
            <a:xfrm>
              <a:off x="1558541" y="1044711"/>
              <a:ext cx="28435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latin typeface="Franklin Gothic Demi Cond" panose="020B0706030402020204" pitchFamily="34" charset="0"/>
                </a:rPr>
                <a:t>WORK-BASED PROJECT INCLUDING A PRESENTATION WITH QUESTIONING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BA6F724-17F9-4B0D-BB13-A73583F79D06}"/>
                </a:ext>
              </a:extLst>
            </p:cNvPr>
            <p:cNvSpPr txBox="1"/>
            <p:nvPr/>
          </p:nvSpPr>
          <p:spPr>
            <a:xfrm>
              <a:off x="5309528" y="1044711"/>
              <a:ext cx="28435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latin typeface="Franklin Gothic Demi Cond" panose="020B0706030402020204" pitchFamily="34" charset="0"/>
                </a:rPr>
                <a:t>PROFESSIONAL DISCUSSION, UDNERPINNED BY A PORTFOLIO OF EVIDENCE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EDACC8F-C334-4ECF-A675-8F52BD1FB915}"/>
                </a:ext>
              </a:extLst>
            </p:cNvPr>
            <p:cNvCxnSpPr>
              <a:cxnSpLocks/>
              <a:endCxn id="10" idx="0"/>
            </p:cNvCxnSpPr>
            <p:nvPr/>
          </p:nvCxnSpPr>
          <p:spPr>
            <a:xfrm>
              <a:off x="983314" y="983158"/>
              <a:ext cx="1743" cy="4207443"/>
            </a:xfrm>
            <a:prstGeom prst="line">
              <a:avLst/>
            </a:prstGeom>
            <a:ln w="15875">
              <a:solidFill>
                <a:srgbClr val="DBE44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8120C4B-2F22-4026-B22A-DB4C2DCC352B}"/>
                </a:ext>
              </a:extLst>
            </p:cNvPr>
            <p:cNvSpPr txBox="1"/>
            <p:nvPr/>
          </p:nvSpPr>
          <p:spPr>
            <a:xfrm>
              <a:off x="614186" y="5190601"/>
              <a:ext cx="7417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Franklin Gothic Demi Cond" panose="020B0706030402020204" pitchFamily="34" charset="0"/>
                </a:rPr>
                <a:t>GATEWAY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1668FC2-501F-4B76-A762-476D87186EAD}"/>
                </a:ext>
              </a:extLst>
            </p:cNvPr>
            <p:cNvSpPr/>
            <p:nvPr/>
          </p:nvSpPr>
          <p:spPr>
            <a:xfrm>
              <a:off x="1164470" y="1729392"/>
              <a:ext cx="1768418" cy="2999820"/>
            </a:xfrm>
            <a:prstGeom prst="rect">
              <a:avLst/>
            </a:prstGeom>
            <a:noFill/>
            <a:ln w="19050">
              <a:solidFill>
                <a:srgbClr val="DBE4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9186285-D327-4B96-A236-98BD1DA4877A}"/>
                </a:ext>
              </a:extLst>
            </p:cNvPr>
            <p:cNvSpPr/>
            <p:nvPr/>
          </p:nvSpPr>
          <p:spPr>
            <a:xfrm>
              <a:off x="3027773" y="1729391"/>
              <a:ext cx="1768418" cy="2999820"/>
            </a:xfrm>
            <a:prstGeom prst="rect">
              <a:avLst/>
            </a:prstGeom>
            <a:noFill/>
            <a:ln w="19050">
              <a:solidFill>
                <a:srgbClr val="DBE4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4847AE8-AC47-4EE0-99E0-A4A9802841F0}"/>
                </a:ext>
              </a:extLst>
            </p:cNvPr>
            <p:cNvSpPr txBox="1"/>
            <p:nvPr/>
          </p:nvSpPr>
          <p:spPr>
            <a:xfrm>
              <a:off x="1164468" y="1729391"/>
              <a:ext cx="1768414" cy="2723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latin typeface="Franklin Gothic Book" panose="020B0503020102020204" pitchFamily="34" charset="0"/>
                </a:rPr>
                <a:t>PROJECT: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Employer-based assignment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Paper-based or electronic report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Plan submitted within 2 weeks of Gateway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3000 works +/- 10%</a:t>
              </a:r>
            </a:p>
            <a:p>
              <a:endParaRPr lang="en-GB" sz="900" dirty="0">
                <a:latin typeface="Franklin Gothic Book" panose="020B0503020102020204" pitchFamily="34" charset="0"/>
              </a:endParaRPr>
            </a:p>
            <a:p>
              <a:r>
                <a:rPr lang="en-GB" sz="900" dirty="0">
                  <a:latin typeface="Franklin Gothic Book" panose="020B0503020102020204" pitchFamily="34" charset="0"/>
                </a:rPr>
                <a:t>Must include: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Introduction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Scope of project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Project Plan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How outcomes were achieved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Research and findings including customer needs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Project Outcomes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Recommendations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Conclusion</a:t>
              </a:r>
            </a:p>
            <a:p>
              <a:endParaRPr lang="en-GB" sz="900" dirty="0">
                <a:latin typeface="Franklin Gothic Book" panose="020B0503020102020204" pitchFamily="34" charset="0"/>
              </a:endParaRP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C8A4D5C-856E-43B9-8530-8C2EDF1E4910}"/>
                </a:ext>
              </a:extLst>
            </p:cNvPr>
            <p:cNvGrpSpPr/>
            <p:nvPr/>
          </p:nvGrpSpPr>
          <p:grpSpPr>
            <a:xfrm>
              <a:off x="983314" y="5380085"/>
              <a:ext cx="7719138" cy="169657"/>
              <a:chOff x="1595952" y="5976664"/>
              <a:chExt cx="7719138" cy="169657"/>
            </a:xfrm>
          </p:grpSpPr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02F727E5-40C8-49BD-891C-224371698B5D}"/>
                  </a:ext>
                </a:extLst>
              </p:cNvPr>
              <p:cNvCxnSpPr>
                <a:cxnSpLocks/>
                <a:stCxn id="29" idx="3"/>
              </p:cNvCxnSpPr>
              <p:nvPr/>
            </p:nvCxnSpPr>
            <p:spPr>
              <a:xfrm flipH="1">
                <a:off x="1595952" y="6061493"/>
                <a:ext cx="7563863" cy="0"/>
              </a:xfrm>
              <a:prstGeom prst="line">
                <a:avLst/>
              </a:prstGeom>
              <a:ln w="15875" cmpd="sng">
                <a:solidFill>
                  <a:srgbClr val="DBE442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Isosceles Triangle 28">
                <a:extLst>
                  <a:ext uri="{FF2B5EF4-FFF2-40B4-BE49-F238E27FC236}">
                    <a16:creationId xmlns:a16="http://schemas.microsoft.com/office/drawing/2014/main" id="{A7744CBD-321E-453F-9A1E-680F982ED814}"/>
                  </a:ext>
                </a:extLst>
              </p:cNvPr>
              <p:cNvSpPr/>
              <p:nvPr/>
            </p:nvSpPr>
            <p:spPr>
              <a:xfrm rot="5400000">
                <a:off x="9152624" y="5983855"/>
                <a:ext cx="169657" cy="155275"/>
              </a:xfrm>
              <a:prstGeom prst="triangle">
                <a:avLst/>
              </a:prstGeom>
              <a:solidFill>
                <a:srgbClr val="DBE4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EC1B966-CD15-44C1-BC65-2BB90AD89503}"/>
                </a:ext>
              </a:extLst>
            </p:cNvPr>
            <p:cNvSpPr txBox="1"/>
            <p:nvPr/>
          </p:nvSpPr>
          <p:spPr>
            <a:xfrm>
              <a:off x="7357887" y="5175694"/>
              <a:ext cx="809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Franklin Gothic Demi Cond" panose="020B0706030402020204" pitchFamily="34" charset="0"/>
                </a:rPr>
                <a:t>6 MONTHS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8444440-1D2F-4722-8FE5-469395517BAC}"/>
                </a:ext>
              </a:extLst>
            </p:cNvPr>
            <p:cNvCxnSpPr>
              <a:cxnSpLocks/>
            </p:cNvCxnSpPr>
            <p:nvPr/>
          </p:nvCxnSpPr>
          <p:spPr>
            <a:xfrm>
              <a:off x="8702452" y="983158"/>
              <a:ext cx="1" cy="4204756"/>
            </a:xfrm>
            <a:prstGeom prst="line">
              <a:avLst/>
            </a:prstGeom>
            <a:ln w="15875">
              <a:solidFill>
                <a:srgbClr val="DBE44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06E0BD1-A49F-43D0-93BA-0B14ECED5EE8}"/>
                </a:ext>
              </a:extLst>
            </p:cNvPr>
            <p:cNvSpPr txBox="1"/>
            <p:nvPr/>
          </p:nvSpPr>
          <p:spPr>
            <a:xfrm>
              <a:off x="1735381" y="5187914"/>
              <a:ext cx="7104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Franklin Gothic Demi Cond" panose="020B0706030402020204" pitchFamily="34" charset="0"/>
                </a:rPr>
                <a:t>2 WEEKS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7DA4480-FD2C-4937-995E-019BBD17C5A6}"/>
                </a:ext>
              </a:extLst>
            </p:cNvPr>
            <p:cNvSpPr txBox="1"/>
            <p:nvPr/>
          </p:nvSpPr>
          <p:spPr>
            <a:xfrm>
              <a:off x="4386175" y="5166256"/>
              <a:ext cx="809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Franklin Gothic Demi Cond" panose="020B0706030402020204" pitchFamily="34" charset="0"/>
                </a:rPr>
                <a:t>3 MONTHS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84E9570-4E01-4F62-B757-A65E713AD775}"/>
                </a:ext>
              </a:extLst>
            </p:cNvPr>
            <p:cNvSpPr txBox="1"/>
            <p:nvPr/>
          </p:nvSpPr>
          <p:spPr>
            <a:xfrm>
              <a:off x="1735381" y="5465120"/>
              <a:ext cx="219555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latin typeface="Franklin Gothic Book" panose="020B0503020102020204" pitchFamily="34" charset="0"/>
                </a:rPr>
                <a:t>SUBMIT: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1000" dirty="0">
                  <a:latin typeface="Franklin Gothic Book" panose="020B0503020102020204" pitchFamily="34" charset="0"/>
                </a:rPr>
                <a:t>Project plan/proposal (not graded)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1000" dirty="0">
                  <a:latin typeface="Franklin Gothic Book" panose="020B0503020102020204" pitchFamily="34" charset="0"/>
                </a:rPr>
                <a:t>Portfolio of evidence (not graded)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759593D-F454-452D-B1D2-C48321D1189D}"/>
                </a:ext>
              </a:extLst>
            </p:cNvPr>
            <p:cNvSpPr txBox="1"/>
            <p:nvPr/>
          </p:nvSpPr>
          <p:spPr>
            <a:xfrm>
              <a:off x="4402118" y="5464913"/>
              <a:ext cx="2063412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latin typeface="Franklin Gothic Book" panose="020B0503020102020204" pitchFamily="34" charset="0"/>
                </a:rPr>
                <a:t>SUBMIT: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1000" dirty="0">
                  <a:latin typeface="Franklin Gothic Book" panose="020B0503020102020204" pitchFamily="34" charset="0"/>
                </a:rPr>
                <a:t>Work-based Project (feedback with a month of submission)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0A27580-6CCF-4C44-A949-7171F7059F80}"/>
                </a:ext>
              </a:extLst>
            </p:cNvPr>
            <p:cNvSpPr txBox="1"/>
            <p:nvPr/>
          </p:nvSpPr>
          <p:spPr>
            <a:xfrm>
              <a:off x="7357887" y="5478997"/>
              <a:ext cx="219555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latin typeface="Franklin Gothic Book" panose="020B0503020102020204" pitchFamily="34" charset="0"/>
                </a:rPr>
                <a:t>COMPLETE WITHIN: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1000" dirty="0">
                  <a:latin typeface="Franklin Gothic Book" panose="020B0503020102020204" pitchFamily="34" charset="0"/>
                </a:rPr>
                <a:t>Project presentation &amp; Q&amp;As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1000" dirty="0">
                  <a:latin typeface="Franklin Gothic Book" panose="020B0503020102020204" pitchFamily="34" charset="0"/>
                </a:rPr>
                <a:t>Professional Discussion with Q&amp;As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327BA96-8C30-4674-8C44-CC937A58CDE8}"/>
                </a:ext>
              </a:extLst>
            </p:cNvPr>
            <p:cNvSpPr txBox="1"/>
            <p:nvPr/>
          </p:nvSpPr>
          <p:spPr>
            <a:xfrm>
              <a:off x="3027775" y="1729391"/>
              <a:ext cx="1768414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latin typeface="Franklin Gothic Book" panose="020B0503020102020204" pitchFamily="34" charset="0"/>
                </a:rPr>
                <a:t>PRESENTATION: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30 minute presentation (+10%)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30 minute Q&amp;A session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6 questions in total – 3 from question bank and 3 based on project and/or presentation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Face-to-face or by online video conferencing</a:t>
              </a:r>
            </a:p>
            <a:p>
              <a:endParaRPr lang="en-GB" sz="900" dirty="0">
                <a:latin typeface="Franklin Gothic Book" panose="020B0503020102020204" pitchFamily="34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F0F9FD9-002C-4235-9252-261F7717125E}"/>
                </a:ext>
              </a:extLst>
            </p:cNvPr>
            <p:cNvSpPr/>
            <p:nvPr/>
          </p:nvSpPr>
          <p:spPr>
            <a:xfrm>
              <a:off x="4916960" y="1738947"/>
              <a:ext cx="1768418" cy="2999820"/>
            </a:xfrm>
            <a:prstGeom prst="rect">
              <a:avLst/>
            </a:prstGeom>
            <a:noFill/>
            <a:ln w="19050">
              <a:solidFill>
                <a:srgbClr val="DBE4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1F5FF14-3970-4574-B8C6-A8BDEB6B0446}"/>
                </a:ext>
              </a:extLst>
            </p:cNvPr>
            <p:cNvSpPr/>
            <p:nvPr/>
          </p:nvSpPr>
          <p:spPr>
            <a:xfrm>
              <a:off x="6780263" y="1738946"/>
              <a:ext cx="1768418" cy="2999820"/>
            </a:xfrm>
            <a:prstGeom prst="rect">
              <a:avLst/>
            </a:prstGeom>
            <a:noFill/>
            <a:ln w="19050">
              <a:solidFill>
                <a:srgbClr val="DBE4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740DB4B-5F27-47B7-91D3-E8A89ECFCF62}"/>
                </a:ext>
              </a:extLst>
            </p:cNvPr>
            <p:cNvSpPr txBox="1"/>
            <p:nvPr/>
          </p:nvSpPr>
          <p:spPr>
            <a:xfrm>
              <a:off x="4916958" y="1738946"/>
              <a:ext cx="1768414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latin typeface="Franklin Gothic Book" panose="020B0503020102020204" pitchFamily="34" charset="0"/>
                </a:rPr>
                <a:t>PORTFOLIO:</a:t>
              </a:r>
              <a:endParaRPr lang="en-GB" sz="900" dirty="0">
                <a:latin typeface="Franklin Gothic Book" panose="020B0503020102020204" pitchFamily="34" charset="0"/>
              </a:endParaRP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Portfolio of independent work-based evidence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Once piece of evidence demonstrating KSBs requirements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Submitted within 2 weeks of EPA</a:t>
              </a:r>
            </a:p>
            <a:p>
              <a:endParaRPr lang="en-GB" sz="900" dirty="0">
                <a:latin typeface="Franklin Gothic Book" panose="020B0503020102020204" pitchFamily="34" charset="0"/>
              </a:endParaRPr>
            </a:p>
            <a:p>
              <a:r>
                <a:rPr lang="en-GB" sz="900" dirty="0">
                  <a:latin typeface="Franklin Gothic Book" panose="020B0503020102020204" pitchFamily="34" charset="0"/>
                </a:rPr>
                <a:t>Examples: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Video/audio comments/extracts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Written statements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Project Plans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Reports/minutes/action logs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Observations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Discussions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Presentations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Peer/Mgr feedback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Papers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Performance reviews</a:t>
              </a:r>
            </a:p>
            <a:p>
              <a:endParaRPr lang="en-GB" sz="900" dirty="0">
                <a:latin typeface="Franklin Gothic Book" panose="020B0503020102020204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85AF2C8-67AC-4FCD-9B23-D509769F9818}"/>
                </a:ext>
              </a:extLst>
            </p:cNvPr>
            <p:cNvSpPr txBox="1"/>
            <p:nvPr/>
          </p:nvSpPr>
          <p:spPr>
            <a:xfrm>
              <a:off x="6780265" y="1738946"/>
              <a:ext cx="1768414" cy="1338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latin typeface="Franklin Gothic Book" panose="020B0503020102020204" pitchFamily="34" charset="0"/>
                </a:rPr>
                <a:t>PROFESSIONAL DISCUSSION:</a:t>
              </a:r>
              <a:endParaRPr lang="en-GB" sz="900" dirty="0">
                <a:latin typeface="Franklin Gothic Book" panose="020B0503020102020204" pitchFamily="34" charset="0"/>
              </a:endParaRP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75 minutes (+10%)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Minimum of 12 questions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6 competency-based from questions bank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6 developed by EPAO assessor based on portfolio submitted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GB" sz="900" dirty="0">
                  <a:latin typeface="Franklin Gothic Book" panose="020B0503020102020204" pitchFamily="34" charset="0"/>
                </a:rPr>
                <a:t>Face-to-face or by online video conferencing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A9F28E1-1C4E-49B7-A7F2-59EF8FACE4C7}"/>
                </a:ext>
              </a:extLst>
            </p:cNvPr>
            <p:cNvSpPr txBox="1"/>
            <p:nvPr/>
          </p:nvSpPr>
          <p:spPr>
            <a:xfrm>
              <a:off x="1224412" y="6117351"/>
              <a:ext cx="794320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dirty="0">
                  <a:latin typeface="Franklin Gothic Book" panose="020B0503020102020204" pitchFamily="34" charset="0"/>
                </a:rPr>
                <a:t>EPA Window: Timeline is the guide from the Assessment Plan. We recommend Apprentices aim to complete all elements within 3 months.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8847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828403-DC87-4246-8D9F-F595C2DBE00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0" y="150893"/>
            <a:ext cx="11266415" cy="964486"/>
          </a:xfrm>
        </p:spPr>
        <p:txBody>
          <a:bodyPr>
            <a:noAutofit/>
          </a:bodyPr>
          <a:lstStyle/>
          <a:p>
            <a:r>
              <a:rPr lang="en-GB" sz="4000" dirty="0"/>
              <a:t>SUPPORT YOU WILL RECEIVE ON THE APPRENTICESHIP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38826DB-BE0E-4C20-85FC-70EB70F2CB14}"/>
              </a:ext>
            </a:extLst>
          </p:cNvPr>
          <p:cNvSpPr txBox="1">
            <a:spLocks/>
          </p:cNvSpPr>
          <p:nvPr/>
        </p:nvSpPr>
        <p:spPr>
          <a:xfrm>
            <a:off x="544513" y="1216302"/>
            <a:ext cx="8024812" cy="5008562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endParaRPr lang="en-GB" altLang="en-US" sz="2400" dirty="0">
              <a:latin typeface="Franklin Gothic Demi Cond" panose="020B0706030402020204" pitchFamily="34" charset="0"/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</a:pPr>
            <a:r>
              <a:rPr lang="en-GB" altLang="en-US" sz="2400" dirty="0">
                <a:latin typeface="Franklin Gothic Demi Cond" panose="020B0706030402020204" pitchFamily="34" charset="0"/>
                <a:ea typeface="ＭＳ Ｐゴシック" panose="020B0600070205080204" pitchFamily="34" charset="-128"/>
              </a:rPr>
              <a:t>Progress reviews with your programme manager, mentor and line manager every 8 weeks</a:t>
            </a:r>
          </a:p>
          <a:p>
            <a:pPr marL="0" indent="0">
              <a:spcBef>
                <a:spcPts val="600"/>
              </a:spcBef>
              <a:buNone/>
            </a:pPr>
            <a:endParaRPr lang="en-GB" altLang="en-US" sz="2400" dirty="0">
              <a:latin typeface="Franklin Gothic Demi Cond" panose="020B0706030402020204" pitchFamily="34" charset="0"/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</a:pPr>
            <a:r>
              <a:rPr lang="en-GB" altLang="en-US" sz="2400" dirty="0">
                <a:latin typeface="Franklin Gothic Demi Cond" panose="020B0706030402020204" pitchFamily="34" charset="0"/>
                <a:ea typeface="ＭＳ Ｐゴシック" panose="020B0600070205080204" pitchFamily="34" charset="-128"/>
              </a:rPr>
              <a:t>Mentor – this will not be your line manager</a:t>
            </a:r>
          </a:p>
          <a:p>
            <a:pPr marL="0" indent="0">
              <a:spcBef>
                <a:spcPts val="600"/>
              </a:spcBef>
              <a:buNone/>
            </a:pPr>
            <a:endParaRPr lang="en-GB" altLang="en-US" sz="2400" dirty="0">
              <a:latin typeface="Franklin Gothic Demi Cond" panose="020B0706030402020204" pitchFamily="34" charset="0"/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</a:pPr>
            <a:r>
              <a:rPr lang="en-GB" altLang="en-US" sz="2400" dirty="0">
                <a:latin typeface="Franklin Gothic Demi Cond"/>
                <a:ea typeface="ＭＳ Ｐゴシック"/>
              </a:rPr>
              <a:t>Support Catch up’s with sponsors</a:t>
            </a:r>
          </a:p>
          <a:p>
            <a:pPr marL="0" indent="0">
              <a:spcBef>
                <a:spcPts val="600"/>
              </a:spcBef>
              <a:buNone/>
            </a:pPr>
            <a:endParaRPr lang="en-GB" altLang="en-US" sz="2400" dirty="0">
              <a:latin typeface="Franklin Gothic Demi Cond" panose="020B0706030402020204" pitchFamily="34" charset="0"/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</a:pPr>
            <a:r>
              <a:rPr lang="en-GB" altLang="en-US" sz="2400" dirty="0">
                <a:latin typeface="Franklin Gothic Demi Cond" panose="020B0706030402020204" pitchFamily="34" charset="0"/>
                <a:ea typeface="ＭＳ Ｐゴシック" panose="020B0600070205080204" pitchFamily="34" charset="-128"/>
              </a:rPr>
              <a:t>Additional networking events with Senior managers</a:t>
            </a:r>
          </a:p>
          <a:p>
            <a:pPr marL="0" indent="0">
              <a:spcBef>
                <a:spcPts val="600"/>
              </a:spcBef>
              <a:buNone/>
            </a:pPr>
            <a:endParaRPr lang="en-GB" altLang="en-US" sz="2400" dirty="0">
              <a:latin typeface="Franklin Gothic Demi Cond" panose="020B0706030402020204" pitchFamily="34" charset="0"/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2400" dirty="0">
                <a:latin typeface="Franklin Gothic Demi Cond" panose="020B0706030402020204" pitchFamily="34" charset="0"/>
                <a:ea typeface="ＭＳ Ｐゴシック" panose="020B0600070205080204" pitchFamily="34" charset="-128"/>
              </a:rPr>
              <a:t>Additional support will be provided dependant on your specific  learning requirements and progress on the programme</a:t>
            </a:r>
          </a:p>
          <a:p>
            <a:endParaRPr lang="en-GB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9512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A2A58D1-C03B-42AF-94FE-AAB2702925A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0" y="73355"/>
            <a:ext cx="10607675" cy="7064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L4 B&amp;M - SUCCESSES</a:t>
            </a:r>
            <a:endParaRPr lang="en-GB" sz="48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B79F025-5A3E-4654-9401-4ADB9C7E99FB}"/>
              </a:ext>
            </a:extLst>
          </p:cNvPr>
          <p:cNvSpPr/>
          <p:nvPr/>
        </p:nvSpPr>
        <p:spPr>
          <a:xfrm>
            <a:off x="4779614" y="1951671"/>
            <a:ext cx="59085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b="1" dirty="0">
                <a:latin typeface="Franklin Gothic Demi Cond" panose="020B0706030402020204" pitchFamily="34" charset="0"/>
              </a:rPr>
              <a:t>6  Admin to Assistant  Buyer/Merchandiser promotions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b="1" dirty="0">
                <a:latin typeface="Franklin Gothic Demi Cond" panose="020B0706030402020204" pitchFamily="34" charset="0"/>
              </a:rPr>
              <a:t>9  Assistant to  Buyer/Merchandiser promotions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b="1" dirty="0">
                <a:latin typeface="Franklin Gothic Demi Cond" panose="020B0706030402020204" pitchFamily="34" charset="0"/>
              </a:rPr>
              <a:t>5  moves from our store replenishment allocation teams into B&amp;M Admin roles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b="1" dirty="0">
                <a:latin typeface="Franklin Gothic Demi Cond" panose="020B0706030402020204" pitchFamily="34" charset="0"/>
              </a:rPr>
              <a:t>3 Merchandiser to Buying career changes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EB1585B-D7C8-40D7-9F3B-EDBB703FC73B}"/>
              </a:ext>
            </a:extLst>
          </p:cNvPr>
          <p:cNvSpPr/>
          <p:nvPr/>
        </p:nvSpPr>
        <p:spPr>
          <a:xfrm>
            <a:off x="1221221" y="3913592"/>
            <a:ext cx="97466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1600" dirty="0">
                <a:latin typeface="Franklin Gothic Demi Cond" panose="020B0706030402020204" pitchFamily="34" charset="0"/>
              </a:rPr>
              <a:t>“One of the main reasons for me wanting to join the apprenticeship programme was to become more knowledgeable in buying &amp; merchandising as a whole and also network with different people across the business. </a:t>
            </a:r>
          </a:p>
          <a:p>
            <a:pPr lvl="1"/>
            <a:endParaRPr lang="en-GB" sz="1600" dirty="0">
              <a:latin typeface="Franklin Gothic Demi Cond" panose="020B0706030402020204" pitchFamily="34" charset="0"/>
            </a:endParaRPr>
          </a:p>
          <a:p>
            <a:pPr lvl="1"/>
            <a:r>
              <a:rPr lang="en-GB" sz="1600" dirty="0">
                <a:latin typeface="Franklin Gothic Demi Cond" panose="020B0706030402020204" pitchFamily="34" charset="0"/>
              </a:rPr>
              <a:t>The FRA course helps to build a bigger picture on why and how businesses do things not just within our business. Learning from expert tutors and speakers have also taught me new skills that I have been able to apply to my day job. </a:t>
            </a:r>
          </a:p>
          <a:p>
            <a:pPr lvl="1"/>
            <a:endParaRPr lang="en-GB" sz="1600" dirty="0">
              <a:latin typeface="Franklin Gothic Demi Cond" panose="020B0706030402020204" pitchFamily="34" charset="0"/>
            </a:endParaRPr>
          </a:p>
          <a:p>
            <a:pPr lvl="1"/>
            <a:r>
              <a:rPr lang="en-GB" sz="1600" dirty="0">
                <a:latin typeface="Franklin Gothic Demi Cond" panose="020B0706030402020204" pitchFamily="34" charset="0"/>
              </a:rPr>
              <a:t>Since joining the apprenticeship I feel I have become more confident in presenting and networking with new people. I have also enjoyed having a mentor as it has given me another great person to learn lots of different skills from &amp; its also a brilliant support network to have!”</a:t>
            </a:r>
            <a:endParaRPr lang="en-GB" sz="1600" dirty="0">
              <a:effectLst/>
              <a:latin typeface="Franklin Gothic Demi Cond" panose="020B070603040202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7164A9F-2731-4474-A4B7-91ED14AC93C4}"/>
              </a:ext>
            </a:extLst>
          </p:cNvPr>
          <p:cNvSpPr/>
          <p:nvPr/>
        </p:nvSpPr>
        <p:spPr>
          <a:xfrm>
            <a:off x="1828109" y="1997952"/>
            <a:ext cx="2767957" cy="1431048"/>
          </a:xfrm>
          <a:prstGeom prst="rect">
            <a:avLst/>
          </a:prstGeom>
          <a:solidFill>
            <a:srgbClr val="D7006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08000" tIns="72000" rIns="108000" bIns="72000" rtlCol="0" anchor="ctr"/>
          <a:lstStyle/>
          <a:p>
            <a:pPr marL="889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kern="0" dirty="0">
                <a:solidFill>
                  <a:prstClr val="white"/>
                </a:solidFill>
                <a:latin typeface="Franklin Gothic Demi Cond" panose="020B0706030402020204" pitchFamily="34" charset="0"/>
              </a:rPr>
              <a:t>L4 B&amp;M Apprenticeship Programme (Framework)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86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0338C4-D0AD-436D-A6F1-472C765C3C6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0" y="166434"/>
            <a:ext cx="10626725" cy="774700"/>
          </a:xfrm>
        </p:spPr>
        <p:txBody>
          <a:bodyPr>
            <a:normAutofit fontScale="92500" lnSpcReduction="10000"/>
          </a:bodyPr>
          <a:lstStyle/>
          <a:p>
            <a:r>
              <a:rPr lang="en-GB" sz="5400" dirty="0"/>
              <a:t>FUNCTIONAL SKILLS AND PRIOR LEARNING</a:t>
            </a:r>
          </a:p>
        </p:txBody>
      </p:sp>
      <p:sp>
        <p:nvSpPr>
          <p:cNvPr id="4" name="Rounded Rectangular Callout 6">
            <a:extLst>
              <a:ext uri="{FF2B5EF4-FFF2-40B4-BE49-F238E27FC236}">
                <a16:creationId xmlns:a16="http://schemas.microsoft.com/office/drawing/2014/main" id="{97CF4384-DAEC-425E-84FD-C88D6B268F4E}"/>
              </a:ext>
            </a:extLst>
          </p:cNvPr>
          <p:cNvSpPr/>
          <p:nvPr/>
        </p:nvSpPr>
        <p:spPr>
          <a:xfrm>
            <a:off x="2071688" y="1199898"/>
            <a:ext cx="4024312" cy="4819586"/>
          </a:xfrm>
          <a:prstGeom prst="wedgeRoundRectCallout">
            <a:avLst/>
          </a:prstGeom>
          <a:solidFill>
            <a:srgbClr val="B8008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ts val="600"/>
              </a:spcBef>
              <a:buFont typeface="Mary Ann" pitchFamily="50" charset="0"/>
              <a:buChar char="•"/>
              <a:defRPr sz="2800">
                <a:solidFill>
                  <a:schemeClr val="bg1"/>
                </a:solidFill>
                <a:latin typeface="Mary Ann" pitchFamily="50" charset="0"/>
                <a:cs typeface="Arial" panose="020B0604020202020204" pitchFamily="34" charset="0"/>
              </a:defRPr>
            </a:lvl1pPr>
            <a:lvl2pPr marL="742950" indent="-285750">
              <a:spcBef>
                <a:spcPts val="300"/>
              </a:spcBef>
              <a:buFont typeface="Mary Ann" pitchFamily="50" charset="0"/>
              <a:buChar char="–"/>
              <a:defRPr sz="2400">
                <a:solidFill>
                  <a:schemeClr val="bg1"/>
                </a:solidFill>
                <a:latin typeface="Mary Ann" pitchFamily="50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ary Ann" pitchFamily="50" charset="0"/>
              <a:buChar char="•"/>
              <a:defRPr sz="2200">
                <a:solidFill>
                  <a:schemeClr val="bg1"/>
                </a:solidFill>
                <a:latin typeface="Mary Ann" pitchFamily="50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ary Ann" pitchFamily="50" charset="0"/>
              <a:buChar char="–"/>
              <a:defRPr sz="2000">
                <a:solidFill>
                  <a:schemeClr val="bg1"/>
                </a:solidFill>
                <a:latin typeface="Mary Ann" pitchFamily="50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ary Ann" pitchFamily="50" charset="0"/>
              <a:buChar char="»"/>
              <a:defRPr>
                <a:solidFill>
                  <a:schemeClr val="bg1"/>
                </a:solidFill>
                <a:latin typeface="Mary Ann" pitchFamily="50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y Ann" pitchFamily="50" charset="0"/>
              <a:buChar char="»"/>
              <a:defRPr>
                <a:solidFill>
                  <a:schemeClr val="bg1"/>
                </a:solidFill>
                <a:latin typeface="Mary Ann" pitchFamily="50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y Ann" pitchFamily="50" charset="0"/>
              <a:buChar char="»"/>
              <a:defRPr>
                <a:solidFill>
                  <a:schemeClr val="bg1"/>
                </a:solidFill>
                <a:latin typeface="Mary Ann" pitchFamily="50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y Ann" pitchFamily="50" charset="0"/>
              <a:buChar char="»"/>
              <a:defRPr>
                <a:solidFill>
                  <a:schemeClr val="bg1"/>
                </a:solidFill>
                <a:latin typeface="Mary Ann" pitchFamily="50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y Ann" pitchFamily="50" charset="0"/>
              <a:buChar char="»"/>
              <a:defRPr>
                <a:solidFill>
                  <a:schemeClr val="bg1"/>
                </a:solidFill>
                <a:latin typeface="Mary Ann" pitchFamily="50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endParaRPr lang="en-GB" altLang="en-US" sz="1800" dirty="0">
              <a:solidFill>
                <a:srgbClr val="FFFFFF"/>
              </a:solidFill>
            </a:endParaRPr>
          </a:p>
        </p:txBody>
      </p:sp>
      <p:sp>
        <p:nvSpPr>
          <p:cNvPr id="5" name="TextBox 7">
            <a:extLst>
              <a:ext uri="{FF2B5EF4-FFF2-40B4-BE49-F238E27FC236}">
                <a16:creationId xmlns:a16="http://schemas.microsoft.com/office/drawing/2014/main" id="{CBEE7E9E-240D-40B0-BBED-127A6E2E8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3003" y="1431107"/>
            <a:ext cx="3582047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Font typeface="Mary Ann" pitchFamily="50" charset="0"/>
              <a:buChar char="•"/>
              <a:defRPr sz="2800">
                <a:solidFill>
                  <a:schemeClr val="bg1"/>
                </a:solidFill>
                <a:latin typeface="Mary Ann" pitchFamily="50" charset="0"/>
                <a:cs typeface="Arial" panose="020B0604020202020204" pitchFamily="34" charset="0"/>
              </a:defRPr>
            </a:lvl1pPr>
            <a:lvl2pPr marL="742950" indent="-285750">
              <a:spcBef>
                <a:spcPts val="300"/>
              </a:spcBef>
              <a:buFont typeface="Mary Ann" pitchFamily="50" charset="0"/>
              <a:buChar char="–"/>
              <a:defRPr sz="2400">
                <a:solidFill>
                  <a:schemeClr val="bg1"/>
                </a:solidFill>
                <a:latin typeface="Mary Ann" pitchFamily="50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ary Ann" pitchFamily="50" charset="0"/>
              <a:buChar char="•"/>
              <a:defRPr sz="2200">
                <a:solidFill>
                  <a:schemeClr val="bg1"/>
                </a:solidFill>
                <a:latin typeface="Mary Ann" pitchFamily="50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ary Ann" pitchFamily="50" charset="0"/>
              <a:buChar char="–"/>
              <a:defRPr sz="2000">
                <a:solidFill>
                  <a:schemeClr val="bg1"/>
                </a:solidFill>
                <a:latin typeface="Mary Ann" pitchFamily="50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ary Ann" pitchFamily="50" charset="0"/>
              <a:buChar char="»"/>
              <a:defRPr>
                <a:solidFill>
                  <a:schemeClr val="bg1"/>
                </a:solidFill>
                <a:latin typeface="Mary Ann" pitchFamily="50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y Ann" pitchFamily="50" charset="0"/>
              <a:buChar char="»"/>
              <a:defRPr>
                <a:solidFill>
                  <a:schemeClr val="bg1"/>
                </a:solidFill>
                <a:latin typeface="Mary Ann" pitchFamily="50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y Ann" pitchFamily="50" charset="0"/>
              <a:buChar char="»"/>
              <a:defRPr>
                <a:solidFill>
                  <a:schemeClr val="bg1"/>
                </a:solidFill>
                <a:latin typeface="Mary Ann" pitchFamily="50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y Ann" pitchFamily="50" charset="0"/>
              <a:buChar char="»"/>
              <a:defRPr>
                <a:solidFill>
                  <a:schemeClr val="bg1"/>
                </a:solidFill>
                <a:latin typeface="Mary Ann" pitchFamily="50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y Ann" pitchFamily="50" charset="0"/>
              <a:buChar char="»"/>
              <a:defRPr>
                <a:solidFill>
                  <a:schemeClr val="bg1"/>
                </a:solidFill>
                <a:latin typeface="Mary Ann" pitchFamily="50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srgbClr val="F2F2F2"/>
                </a:solidFill>
                <a:latin typeface="Franklin Gothic Demi Cond" panose="020B0706030402020204" pitchFamily="34" charset="0"/>
              </a:rPr>
              <a:t>As Part of the Apprenticeship programme you will undertake an initial review to measure skills in Maths &amp; English. 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srgbClr val="F2F2F2"/>
              </a:solidFill>
              <a:latin typeface="Franklin Gothic Demi Cond" panose="020B07060304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srgbClr val="F2F2F2"/>
                </a:solidFill>
                <a:latin typeface="Franklin Gothic Demi Cond" panose="020B0706030402020204" pitchFamily="34" charset="0"/>
              </a:rPr>
              <a:t>If you have achieved GCSE or A levels and have evidence of these grades, you maybe exempt from doing Functional Skills as part of the Apprenticeship. 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srgbClr val="F2F2F2"/>
              </a:solidFill>
              <a:latin typeface="Franklin Gothic Demi Cond" panose="020B07060304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srgbClr val="F2F2F2"/>
                </a:solidFill>
                <a:latin typeface="Franklin Gothic Demi Cond" panose="020B0706030402020204" pitchFamily="34" charset="0"/>
              </a:rPr>
              <a:t>If you do not have evidence or did not achieved the grades needed you will need to do functional skills level 2 Maths and English as part of this programme.</a:t>
            </a:r>
          </a:p>
        </p:txBody>
      </p:sp>
      <p:sp>
        <p:nvSpPr>
          <p:cNvPr id="6" name="Rounded Rectangular Callout 8">
            <a:extLst>
              <a:ext uri="{FF2B5EF4-FFF2-40B4-BE49-F238E27FC236}">
                <a16:creationId xmlns:a16="http://schemas.microsoft.com/office/drawing/2014/main" id="{BD0DC7C0-4526-4429-A381-BB0C3909F2EE}"/>
              </a:ext>
            </a:extLst>
          </p:cNvPr>
          <p:cNvSpPr/>
          <p:nvPr/>
        </p:nvSpPr>
        <p:spPr>
          <a:xfrm>
            <a:off x="6581521" y="1689735"/>
            <a:ext cx="3870325" cy="3295650"/>
          </a:xfrm>
          <a:prstGeom prst="wedgeRoundRectCallout">
            <a:avLst/>
          </a:prstGeom>
          <a:solidFill>
            <a:srgbClr val="B8008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ts val="600"/>
              </a:spcBef>
              <a:buFont typeface="Mary Ann" pitchFamily="50" charset="0"/>
              <a:buChar char="•"/>
              <a:defRPr sz="2800">
                <a:solidFill>
                  <a:schemeClr val="bg1"/>
                </a:solidFill>
                <a:latin typeface="Mary Ann" pitchFamily="50" charset="0"/>
                <a:cs typeface="Arial" panose="020B0604020202020204" pitchFamily="34" charset="0"/>
              </a:defRPr>
            </a:lvl1pPr>
            <a:lvl2pPr marL="742950" indent="-285750">
              <a:spcBef>
                <a:spcPts val="300"/>
              </a:spcBef>
              <a:buFont typeface="Mary Ann" pitchFamily="50" charset="0"/>
              <a:buChar char="–"/>
              <a:defRPr sz="2400">
                <a:solidFill>
                  <a:schemeClr val="bg1"/>
                </a:solidFill>
                <a:latin typeface="Mary Ann" pitchFamily="50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ary Ann" pitchFamily="50" charset="0"/>
              <a:buChar char="•"/>
              <a:defRPr sz="2200">
                <a:solidFill>
                  <a:schemeClr val="bg1"/>
                </a:solidFill>
                <a:latin typeface="Mary Ann" pitchFamily="50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ary Ann" pitchFamily="50" charset="0"/>
              <a:buChar char="–"/>
              <a:defRPr sz="2000">
                <a:solidFill>
                  <a:schemeClr val="bg1"/>
                </a:solidFill>
                <a:latin typeface="Mary Ann" pitchFamily="50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ary Ann" pitchFamily="50" charset="0"/>
              <a:buChar char="»"/>
              <a:defRPr>
                <a:solidFill>
                  <a:schemeClr val="bg1"/>
                </a:solidFill>
                <a:latin typeface="Mary Ann" pitchFamily="50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y Ann" pitchFamily="50" charset="0"/>
              <a:buChar char="»"/>
              <a:defRPr>
                <a:solidFill>
                  <a:schemeClr val="bg1"/>
                </a:solidFill>
                <a:latin typeface="Mary Ann" pitchFamily="50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y Ann" pitchFamily="50" charset="0"/>
              <a:buChar char="»"/>
              <a:defRPr>
                <a:solidFill>
                  <a:schemeClr val="bg1"/>
                </a:solidFill>
                <a:latin typeface="Mary Ann" pitchFamily="50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y Ann" pitchFamily="50" charset="0"/>
              <a:buChar char="»"/>
              <a:defRPr>
                <a:solidFill>
                  <a:schemeClr val="bg1"/>
                </a:solidFill>
                <a:latin typeface="Mary Ann" pitchFamily="50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y Ann" pitchFamily="50" charset="0"/>
              <a:buChar char="»"/>
              <a:defRPr>
                <a:solidFill>
                  <a:schemeClr val="bg1"/>
                </a:solidFill>
                <a:latin typeface="Mary Ann" pitchFamily="50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endParaRPr lang="en-GB" altLang="en-US" sz="1800" dirty="0">
              <a:solidFill>
                <a:srgbClr val="FFFFFF"/>
              </a:solidFill>
            </a:endParaRPr>
          </a:p>
        </p:txBody>
      </p:sp>
      <p:sp>
        <p:nvSpPr>
          <p:cNvPr id="7" name="TextBox 9">
            <a:extLst>
              <a:ext uri="{FF2B5EF4-FFF2-40B4-BE49-F238E27FC236}">
                <a16:creationId xmlns:a16="http://schemas.microsoft.com/office/drawing/2014/main" id="{9FB122A3-667F-4728-B5CC-C4A133B05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4096" y="2042160"/>
            <a:ext cx="3436938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Font typeface="Mary Ann" pitchFamily="50" charset="0"/>
              <a:buChar char="•"/>
              <a:defRPr sz="2800">
                <a:solidFill>
                  <a:schemeClr val="bg1"/>
                </a:solidFill>
                <a:latin typeface="Mary Ann" pitchFamily="50" charset="0"/>
                <a:cs typeface="Arial" panose="020B0604020202020204" pitchFamily="34" charset="0"/>
              </a:defRPr>
            </a:lvl1pPr>
            <a:lvl2pPr marL="742950" indent="-285750">
              <a:spcBef>
                <a:spcPts val="300"/>
              </a:spcBef>
              <a:buFont typeface="Mary Ann" pitchFamily="50" charset="0"/>
              <a:buChar char="–"/>
              <a:defRPr sz="2400">
                <a:solidFill>
                  <a:schemeClr val="bg1"/>
                </a:solidFill>
                <a:latin typeface="Mary Ann" pitchFamily="50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ary Ann" pitchFamily="50" charset="0"/>
              <a:buChar char="•"/>
              <a:defRPr sz="2200">
                <a:solidFill>
                  <a:schemeClr val="bg1"/>
                </a:solidFill>
                <a:latin typeface="Mary Ann" pitchFamily="50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ary Ann" pitchFamily="50" charset="0"/>
              <a:buChar char="–"/>
              <a:defRPr sz="2000">
                <a:solidFill>
                  <a:schemeClr val="bg1"/>
                </a:solidFill>
                <a:latin typeface="Mary Ann" pitchFamily="50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ary Ann" pitchFamily="50" charset="0"/>
              <a:buChar char="»"/>
              <a:defRPr>
                <a:solidFill>
                  <a:schemeClr val="bg1"/>
                </a:solidFill>
                <a:latin typeface="Mary Ann" pitchFamily="50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y Ann" pitchFamily="50" charset="0"/>
              <a:buChar char="»"/>
              <a:defRPr>
                <a:solidFill>
                  <a:schemeClr val="bg1"/>
                </a:solidFill>
                <a:latin typeface="Mary Ann" pitchFamily="50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y Ann" pitchFamily="50" charset="0"/>
              <a:buChar char="»"/>
              <a:defRPr>
                <a:solidFill>
                  <a:schemeClr val="bg1"/>
                </a:solidFill>
                <a:latin typeface="Mary Ann" pitchFamily="50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y Ann" pitchFamily="50" charset="0"/>
              <a:buChar char="»"/>
              <a:defRPr>
                <a:solidFill>
                  <a:schemeClr val="bg1"/>
                </a:solidFill>
                <a:latin typeface="Mary Ann" pitchFamily="50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y Ann" pitchFamily="50" charset="0"/>
              <a:buChar char="»"/>
              <a:defRPr>
                <a:solidFill>
                  <a:schemeClr val="bg1"/>
                </a:solidFill>
                <a:latin typeface="Mary Ann" pitchFamily="50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Franklin Gothic Demi Cond" panose="020B0706030402020204" pitchFamily="34" charset="0"/>
              </a:rPr>
              <a:t>You will not be excluded if you have a degree in a related subject, this could be used to support the programme. We will review colleagues on an individual basis and will work through if the programme is right for you</a:t>
            </a:r>
          </a:p>
        </p:txBody>
      </p:sp>
    </p:spTree>
    <p:extLst>
      <p:ext uri="{BB962C8B-B14F-4D97-AF65-F5344CB8AC3E}">
        <p14:creationId xmlns:p14="http://schemas.microsoft.com/office/powerpoint/2010/main" val="137069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2D2404626C5E4285AFFF444CABBDF5" ma:contentTypeVersion="12" ma:contentTypeDescription="Create a new document." ma:contentTypeScope="" ma:versionID="086bb0af45efac484ef9c10b8647ed2d">
  <xsd:schema xmlns:xsd="http://www.w3.org/2001/XMLSchema" xmlns:xs="http://www.w3.org/2001/XMLSchema" xmlns:p="http://schemas.microsoft.com/office/2006/metadata/properties" xmlns:ns2="23827657-2960-4221-ad55-45b74c841872" xmlns:ns3="6ad91475-9758-4d38-82c2-025e312e6e2a" targetNamespace="http://schemas.microsoft.com/office/2006/metadata/properties" ma:root="true" ma:fieldsID="d4334bd2fe137dcb808fbd82e007398f" ns2:_="" ns3:_="">
    <xsd:import namespace="23827657-2960-4221-ad55-45b74c841872"/>
    <xsd:import namespace="6ad91475-9758-4d38-82c2-025e312e6e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827657-2960-4221-ad55-45b74c8418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d91475-9758-4d38-82c2-025e312e6e2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82918A-6D54-4948-918B-51FE219F748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A50AC94-A885-45E7-B0C7-04E62EB2B7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8ADB93-7B73-47DA-B3D8-1D76000293B6}"/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1017</Words>
  <Application>Microsoft Office PowerPoint</Application>
  <PresentationFormat>Widescreen</PresentationFormat>
  <Paragraphs>188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21" baseType="lpstr">
      <vt:lpstr>Arial</vt:lpstr>
      <vt:lpstr>Bebas</vt:lpstr>
      <vt:lpstr>Calibri</vt:lpstr>
      <vt:lpstr>Calibri Light</vt:lpstr>
      <vt:lpstr>Century Gothic</vt:lpstr>
      <vt:lpstr>Franklin Gothic Book</vt:lpstr>
      <vt:lpstr>Franklin Gothic Demi Cond</vt:lpstr>
      <vt:lpstr>Franklin Gothic Medium</vt:lpstr>
      <vt:lpstr>Franklin Gothic Medium Cond</vt:lpstr>
      <vt:lpstr>Mary Ann</vt:lpstr>
      <vt:lpstr>Wingdings</vt:lpstr>
      <vt:lpstr>Office Theme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Davies</dc:creator>
  <cp:lastModifiedBy>Chloe Young</cp:lastModifiedBy>
  <cp:revision>123</cp:revision>
  <dcterms:created xsi:type="dcterms:W3CDTF">2020-01-23T09:24:48Z</dcterms:created>
  <dcterms:modified xsi:type="dcterms:W3CDTF">2020-07-13T15:34:40Z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0x010100F02D2404626C5E4285AFFF444CABBDF5</vt:lpwstr>
  </property>
</Properties>
</file>