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4"/>
  </p:sldMasterIdLst>
  <p:notesMasterIdLst>
    <p:notesMasterId r:id="rId11"/>
  </p:notesMasterIdLst>
  <p:sldIdLst>
    <p:sldId id="267" r:id="rId5"/>
    <p:sldId id="263" r:id="rId6"/>
    <p:sldId id="269" r:id="rId7"/>
    <p:sldId id="256" r:id="rId8"/>
    <p:sldId id="271"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6D2DC-C231-D32D-26C5-5ACE9FB81296}" v="9" dt="2022-02-15T10:43:01.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8"/>
    <p:restoredTop sz="94689"/>
  </p:normalViewPr>
  <p:slideViewPr>
    <p:cSldViewPr snapToGrid="0" snapToObjects="1">
      <p:cViewPr varScale="1">
        <p:scale>
          <a:sx n="86" d="100"/>
          <a:sy n="86" d="100"/>
        </p:scale>
        <p:origin x="248" y="6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artine" userId="S::rachel.martine@fra.ac.uk::822d14d9-16d6-4d42-8c6f-d919e133bf57" providerId="AD" clId="Web-{8AB6D2DC-C231-D32D-26C5-5ACE9FB81296}"/>
    <pc:docChg chg="modSld">
      <pc:chgData name="Rachel Martine" userId="S::rachel.martine@fra.ac.uk::822d14d9-16d6-4d42-8c6f-d919e133bf57" providerId="AD" clId="Web-{8AB6D2DC-C231-D32D-26C5-5ACE9FB81296}" dt="2022-02-15T10:42:58.400" v="3" actId="20577"/>
      <pc:docMkLst>
        <pc:docMk/>
      </pc:docMkLst>
      <pc:sldChg chg="modSp">
        <pc:chgData name="Rachel Martine" userId="S::rachel.martine@fra.ac.uk::822d14d9-16d6-4d42-8c6f-d919e133bf57" providerId="AD" clId="Web-{8AB6D2DC-C231-D32D-26C5-5ACE9FB81296}" dt="2022-02-15T10:42:58.400" v="3" actId="20577"/>
        <pc:sldMkLst>
          <pc:docMk/>
          <pc:sldMk cId="529387249" sldId="270"/>
        </pc:sldMkLst>
        <pc:spChg chg="mod">
          <ac:chgData name="Rachel Martine" userId="S::rachel.martine@fra.ac.uk::822d14d9-16d6-4d42-8c6f-d919e133bf57" providerId="AD" clId="Web-{8AB6D2DC-C231-D32D-26C5-5ACE9FB81296}" dt="2022-02-15T10:42:58.400" v="3" actId="20577"/>
          <ac:spMkLst>
            <pc:docMk/>
            <pc:sldMk cId="529387249" sldId="270"/>
            <ac:spMk id="9" creationId="{35BC7B40-C9AD-8048-8175-22240D3081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054C1-F8D3-4D45-A344-9A1446281B2B}"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9F6A5-9C39-FB44-A654-1705C579E88C}" type="slidenum">
              <a:rPr lang="en-US" smtClean="0"/>
              <a:t>‹#›</a:t>
            </a:fld>
            <a:endParaRPr lang="en-US"/>
          </a:p>
        </p:txBody>
      </p:sp>
    </p:spTree>
    <p:extLst>
      <p:ext uri="{BB962C8B-B14F-4D97-AF65-F5344CB8AC3E}">
        <p14:creationId xmlns:p14="http://schemas.microsoft.com/office/powerpoint/2010/main" val="192516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9F6A5-9C39-FB44-A654-1705C579E88C}" type="slidenum">
              <a:rPr lang="en-US" smtClean="0"/>
              <a:t>4</a:t>
            </a:fld>
            <a:endParaRPr lang="en-US"/>
          </a:p>
        </p:txBody>
      </p:sp>
    </p:spTree>
    <p:extLst>
      <p:ext uri="{BB962C8B-B14F-4D97-AF65-F5344CB8AC3E}">
        <p14:creationId xmlns:p14="http://schemas.microsoft.com/office/powerpoint/2010/main" val="139419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3F56-6397-FC4C-9A25-FADC8E9F91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77913E-5EAE-5048-8E93-D16F55D57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B81379-C5DC-A14F-92D7-457E8CC226EB}"/>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44759A27-F828-B54F-9F32-07C161553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012EC-E3BF-3945-A41D-3513357E42EC}"/>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305540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83FA-CB2C-F546-BB35-136111833F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4B4E99-3983-C446-B7FC-0C6E210591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BDD58E-2EAA-9742-8CE9-17322D15A767}"/>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0921E5E5-B9BB-334F-8920-A8016D8DE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62733-345E-9F4E-A1C3-C4B5187023F9}"/>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44856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60005-0187-D948-B972-7F90F1E543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1CA6AD-C4BA-A840-BCF4-7288FB3469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DF1392-4CE4-1246-B746-78456FEA8153}"/>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2CB2144C-55BD-5441-A7DA-983149AE0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384C8-6011-9E4C-BA05-D6320173B162}"/>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47447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9778-AB04-4B4C-9718-471716FECF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5B5E8D-671B-8344-B305-75E947FE07C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83AF40-4175-104C-AEEC-AE5A7E6ED4A4}"/>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9B8A611A-88EE-E64A-B000-246C985BC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803A2-4697-5548-BB51-DDBA541E6490}"/>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342617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35F8-B875-324A-9C63-98757C65AE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6A06337-FC15-554C-98CE-14BB76F78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ACE5D1-7E28-6140-8015-CE3E60AACA65}"/>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F1BC3FA2-86DB-824A-A08F-61C2AD0F5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AD0A3-BA20-FF48-B21E-CFCAD1DD2A65}"/>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40478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5624-89A0-8148-8743-78C5BA6591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911125-F370-0443-8FA9-BA03A029A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6D1F7E4-70C6-1F4C-B23D-95622D2482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6E01C1-3104-034C-B240-3C126250121D}"/>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BE688570-4A33-EF43-8ACD-DF02851CD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9D22C-0330-C842-A295-EAD28FDDAD94}"/>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75453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3ECE-A385-7149-968E-499E0253744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20B9FF-DAB3-954C-8B51-C0DC6B347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937096-A188-384B-8D73-BF73184770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6CF331-FB37-BF4D-A9A2-19B2783A4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C720D3-B98E-1842-833A-158C8D3467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746910F-E860-AE49-AA97-34C4EDFBD67A}"/>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8" name="Footer Placeholder 7">
            <a:extLst>
              <a:ext uri="{FF2B5EF4-FFF2-40B4-BE49-F238E27FC236}">
                <a16:creationId xmlns:a16="http://schemas.microsoft.com/office/drawing/2014/main" id="{3C3ABEB4-C1A1-9F41-9070-EAA68E7F95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692276-D1E5-6045-863F-B4DA85CD20FE}"/>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38562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6732-3E0C-804F-AAB4-E729AE6A10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717FF8-C089-104F-94C6-7F1D75EE2BD9}"/>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4" name="Footer Placeholder 3">
            <a:extLst>
              <a:ext uri="{FF2B5EF4-FFF2-40B4-BE49-F238E27FC236}">
                <a16:creationId xmlns:a16="http://schemas.microsoft.com/office/drawing/2014/main" id="{CB688E53-742C-7A41-A331-47B884868A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F06AFD-553C-AB45-935C-095A45E06855}"/>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00015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68A50-2A95-3847-B26B-B108E1358D53}"/>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3" name="Footer Placeholder 2">
            <a:extLst>
              <a:ext uri="{FF2B5EF4-FFF2-40B4-BE49-F238E27FC236}">
                <a16:creationId xmlns:a16="http://schemas.microsoft.com/office/drawing/2014/main" id="{CAA77194-5D5A-3142-8C8B-85C2F6F729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B94AD-5DD7-7D42-A0C6-C31E7E9C71C2}"/>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01288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C882-0E0B-9A46-9B79-11536092D5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797F7A8-388A-504A-A791-2855C993B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E573C0D-10A0-1648-877C-AE7FA3DE8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120AF1-FA28-9241-A3C3-D411A2C93928}"/>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06A19564-2D6A-9741-850D-15B8DD1F0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C4817-87E3-B842-B746-395886935851}"/>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6728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E1EC-1E6B-5544-B5A4-D7F1FBB759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5364E7-3336-8B40-B7E5-FC3F041C5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147904-5C2F-474B-A979-78738AA58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40F069-F225-9B4D-9DE9-96FC3C001982}"/>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3AACFBC6-6E97-0544-B1A2-C8BFF1819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E2967-33A2-7043-AD1B-08050F3A5091}"/>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34544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EDC8B8-1F83-FD41-B989-4F74A4C6E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D1BA8F-4AE7-ED4E-AA9D-D1F7C9FE1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FE4A44-6A42-3F41-9185-9D726929F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FB82B319-58F1-BA4C-AA5D-E1783E6E4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63BB1-A39E-624D-9B8B-8E3D22AD5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80BD4-7DDD-6942-A18B-107C93D33E25}" type="slidenum">
              <a:rPr lang="en-US" smtClean="0"/>
              <a:t>‹#›</a:t>
            </a:fld>
            <a:endParaRPr lang="en-US"/>
          </a:p>
        </p:txBody>
      </p:sp>
    </p:spTree>
    <p:extLst>
      <p:ext uri="{BB962C8B-B14F-4D97-AF65-F5344CB8AC3E}">
        <p14:creationId xmlns:p14="http://schemas.microsoft.com/office/powerpoint/2010/main" val="52454809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F7D07-AA12-C842-BF22-3CE0518CEC71}"/>
              </a:ext>
            </a:extLst>
          </p:cNvPr>
          <p:cNvPicPr>
            <a:picLocks noChangeAspect="1"/>
          </p:cNvPicPr>
          <p:nvPr/>
        </p:nvPicPr>
        <p:blipFill>
          <a:blip r:embed="rId2"/>
          <a:stretch>
            <a:fillRect/>
          </a:stretch>
        </p:blipFill>
        <p:spPr>
          <a:xfrm>
            <a:off x="7869056" y="376518"/>
            <a:ext cx="4736075" cy="6481482"/>
          </a:xfrm>
          <a:prstGeom prst="rect">
            <a:avLst/>
          </a:prstGeom>
        </p:spPr>
      </p:pic>
      <p:pic>
        <p:nvPicPr>
          <p:cNvPr id="7" name="Picture 12" descr="Picture 12">
            <a:extLst>
              <a:ext uri="{FF2B5EF4-FFF2-40B4-BE49-F238E27FC236}">
                <a16:creationId xmlns:a16="http://schemas.microsoft.com/office/drawing/2014/main" id="{390011F8-5161-894F-876C-90FE5816E295}"/>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
        <p:nvSpPr>
          <p:cNvPr id="10" name="Rectangle 9">
            <a:extLst>
              <a:ext uri="{FF2B5EF4-FFF2-40B4-BE49-F238E27FC236}">
                <a16:creationId xmlns:a16="http://schemas.microsoft.com/office/drawing/2014/main" id="{0CDB22F5-BE0B-B841-9E05-C938213DD6F0}"/>
              </a:ext>
            </a:extLst>
          </p:cNvPr>
          <p:cNvSpPr/>
          <p:nvPr/>
        </p:nvSpPr>
        <p:spPr>
          <a:xfrm>
            <a:off x="1267381" y="4101094"/>
            <a:ext cx="398327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
        <p:nvSpPr>
          <p:cNvPr id="11" name="Title 1">
            <a:extLst>
              <a:ext uri="{FF2B5EF4-FFF2-40B4-BE49-F238E27FC236}">
                <a16:creationId xmlns:a16="http://schemas.microsoft.com/office/drawing/2014/main" id="{597FD933-FD33-B842-9367-571DACD47082}"/>
              </a:ext>
            </a:extLst>
          </p:cNvPr>
          <p:cNvSpPr txBox="1">
            <a:spLocks/>
          </p:cNvSpPr>
          <p:nvPr/>
        </p:nvSpPr>
        <p:spPr bwMode="auto">
          <a:xfrm>
            <a:off x="1073709" y="2448564"/>
            <a:ext cx="8353897" cy="1380005"/>
          </a:xfrm>
          <a:prstGeom prst="rect">
            <a:avLst/>
          </a:prstGeom>
          <a:noFill/>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b="1" kern="0" dirty="0">
                <a:solidFill>
                  <a:srgbClr val="2494A2"/>
                </a:solidFill>
                <a:latin typeface="GT America Expanded Bold" pitchFamily="2" charset="0"/>
                <a:ea typeface="ＭＳ Ｐゴシック"/>
                <a:cs typeface="Helvetica"/>
              </a:rPr>
              <a:t>MERCHANDISING</a:t>
            </a:r>
          </a:p>
          <a:p>
            <a:pPr algn="l">
              <a:defRPr/>
            </a:pPr>
            <a:r>
              <a:rPr lang="en-GB" altLang="en-US" b="1" u="none" strike="noStrike" kern="0" cap="none" spc="0" normalizeH="0" baseline="0" noProof="0" dirty="0">
                <a:ln>
                  <a:noFill/>
                </a:ln>
                <a:solidFill>
                  <a:srgbClr val="2494A2"/>
                </a:solidFill>
                <a:effectLst/>
                <a:uLnTx/>
                <a:uFillTx/>
                <a:latin typeface="GT America Expanded Bold" pitchFamily="2" charset="0"/>
                <a:ea typeface="ＭＳ Ｐゴシック"/>
                <a:cs typeface="Helvetica"/>
              </a:rPr>
              <a:t>FOR FASHION</a:t>
            </a:r>
          </a:p>
        </p:txBody>
      </p:sp>
      <p:sp>
        <p:nvSpPr>
          <p:cNvPr id="8" name="Title 1">
            <a:extLst>
              <a:ext uri="{FF2B5EF4-FFF2-40B4-BE49-F238E27FC236}">
                <a16:creationId xmlns:a16="http://schemas.microsoft.com/office/drawing/2014/main" id="{DBC71CD5-0A05-0540-8874-23F4E061E0CF}"/>
              </a:ext>
            </a:extLst>
          </p:cNvPr>
          <p:cNvSpPr txBox="1">
            <a:spLocks/>
          </p:cNvSpPr>
          <p:nvPr/>
        </p:nvSpPr>
        <p:spPr bwMode="auto">
          <a:xfrm>
            <a:off x="256881" y="6459711"/>
            <a:ext cx="6004276" cy="167765"/>
          </a:xfrm>
          <a:prstGeom prst="rect">
            <a:avLst/>
          </a:prstGeom>
          <a:noFill/>
          <a:ln>
            <a:noFill/>
          </a:ln>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rPr>
              <a:t>HOME OF FASHIONS </a:t>
            </a:r>
            <a:r>
              <a:rPr lang="en-GB" altLang="en-US" sz="1600" b="1" kern="0" dirty="0">
                <a:ln w="9525">
                  <a:solidFill>
                    <a:schemeClr val="accent1"/>
                  </a:solidFill>
                </a:ln>
                <a:solidFill>
                  <a:srgbClr val="2494A2"/>
                </a:solidFill>
                <a:latin typeface="GT America Expanded Bold" pitchFamily="2" charset="0"/>
                <a:ea typeface="ＭＳ Ｐゴシック"/>
                <a:cs typeface="Helvetica"/>
              </a:rPr>
              <a:t>NEXT GENERATION</a:t>
            </a:r>
            <a:endPar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endParaRPr>
          </a:p>
        </p:txBody>
      </p:sp>
    </p:spTree>
    <p:extLst>
      <p:ext uri="{BB962C8B-B14F-4D97-AF65-F5344CB8AC3E}">
        <p14:creationId xmlns:p14="http://schemas.microsoft.com/office/powerpoint/2010/main" val="11803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F7D07-AA12-C842-BF22-3CE0518CEC71}"/>
              </a:ext>
            </a:extLst>
          </p:cNvPr>
          <p:cNvPicPr>
            <a:picLocks noChangeAspect="1"/>
          </p:cNvPicPr>
          <p:nvPr/>
        </p:nvPicPr>
        <p:blipFill>
          <a:blip r:embed="rId2"/>
          <a:stretch>
            <a:fillRect/>
          </a:stretch>
        </p:blipFill>
        <p:spPr>
          <a:xfrm>
            <a:off x="7878923" y="376518"/>
            <a:ext cx="4736075" cy="6481482"/>
          </a:xfrm>
          <a:prstGeom prst="rect">
            <a:avLst/>
          </a:prstGeom>
        </p:spPr>
      </p:pic>
      <p:sp>
        <p:nvSpPr>
          <p:cNvPr id="8" name="TextBox 7">
            <a:extLst>
              <a:ext uri="{FF2B5EF4-FFF2-40B4-BE49-F238E27FC236}">
                <a16:creationId xmlns:a16="http://schemas.microsoft.com/office/drawing/2014/main" id="{19E367BD-6E4D-004A-B56F-E0E8F56590D6}"/>
              </a:ext>
            </a:extLst>
          </p:cNvPr>
          <p:cNvSpPr txBox="1"/>
          <p:nvPr/>
        </p:nvSpPr>
        <p:spPr>
          <a:xfrm>
            <a:off x="1828845" y="326870"/>
            <a:ext cx="10586658" cy="707886"/>
          </a:xfrm>
          <a:prstGeom prst="rect">
            <a:avLst/>
          </a:prstGeom>
          <a:noFill/>
        </p:spPr>
        <p:txBody>
          <a:bodyPr wrap="square" lIns="91440" tIns="45720" rIns="91440" bIns="45720" rtlCol="0" anchor="t">
            <a:spAutoFit/>
          </a:bodyPr>
          <a:lstStyle/>
          <a:p>
            <a:r>
              <a:rPr lang="en-GB" sz="4000" b="1" dirty="0">
                <a:solidFill>
                  <a:schemeClr val="bg1"/>
                </a:solidFill>
                <a:latin typeface="GT America Expanded Bold" pitchFamily="2" charset="0"/>
                <a:cs typeface="Arial"/>
              </a:rPr>
              <a:t>WHAT IS MERCHANDISING?</a:t>
            </a:r>
            <a:endParaRPr lang="en-GB" sz="4000" b="1" dirty="0">
              <a:solidFill>
                <a:schemeClr val="bg1"/>
              </a:solidFill>
              <a:latin typeface="GT America Expanded Bold" pitchFamily="2" charset="0"/>
              <a:cs typeface="Helvetica"/>
            </a:endParaRPr>
          </a:p>
        </p:txBody>
      </p:sp>
      <p:sp>
        <p:nvSpPr>
          <p:cNvPr id="9" name="TextBox 8">
            <a:extLst>
              <a:ext uri="{FF2B5EF4-FFF2-40B4-BE49-F238E27FC236}">
                <a16:creationId xmlns:a16="http://schemas.microsoft.com/office/drawing/2014/main" id="{35BC7B40-C9AD-8048-8175-22240D3081A1}"/>
              </a:ext>
            </a:extLst>
          </p:cNvPr>
          <p:cNvSpPr txBox="1"/>
          <p:nvPr/>
        </p:nvSpPr>
        <p:spPr>
          <a:xfrm>
            <a:off x="754277" y="2339986"/>
            <a:ext cx="7760331" cy="2554545"/>
          </a:xfrm>
          <a:prstGeom prst="rect">
            <a:avLst/>
          </a:prstGeom>
          <a:noFill/>
        </p:spPr>
        <p:txBody>
          <a:bodyPr wrap="square" lIns="91440" tIns="45720" rIns="91440" bIns="45720" rtlCol="0" anchor="t">
            <a:spAutoFit/>
          </a:bodyPr>
          <a:lstStyle/>
          <a:p>
            <a:pPr fontAlgn="base"/>
            <a:r>
              <a:rPr lang="en-US" sz="4000" dirty="0">
                <a:solidFill>
                  <a:schemeClr val="bg1"/>
                </a:solidFill>
                <a:latin typeface="Helvetica" pitchFamily="2" charset="0"/>
              </a:rPr>
              <a:t>“Ensure that products appear in the right store - or on a website - at the right time and in the right quantities.”​</a:t>
            </a:r>
            <a:endParaRPr lang="en-US" sz="4800" dirty="0">
              <a:solidFill>
                <a:schemeClr val="bg1"/>
              </a:solidFill>
              <a:latin typeface="Helvetica" pitchFamily="2" charset="0"/>
            </a:endParaRPr>
          </a:p>
        </p:txBody>
      </p:sp>
      <p:sp>
        <p:nvSpPr>
          <p:cNvPr id="10" name="Rectangle 9">
            <a:extLst>
              <a:ext uri="{FF2B5EF4-FFF2-40B4-BE49-F238E27FC236}">
                <a16:creationId xmlns:a16="http://schemas.microsoft.com/office/drawing/2014/main" id="{0CDB22F5-BE0B-B841-9E05-C938213DD6F0}"/>
              </a:ext>
            </a:extLst>
          </p:cNvPr>
          <p:cNvSpPr/>
          <p:nvPr/>
        </p:nvSpPr>
        <p:spPr>
          <a:xfrm>
            <a:off x="1828845" y="1035880"/>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11" name="Picture 12" descr="Picture 12">
            <a:extLst>
              <a:ext uri="{FF2B5EF4-FFF2-40B4-BE49-F238E27FC236}">
                <a16:creationId xmlns:a16="http://schemas.microsoft.com/office/drawing/2014/main" id="{29F8D0A2-FCBC-5447-950D-B4BD040E1556}"/>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347956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9E367BD-6E4D-004A-B56F-E0E8F56590D6}"/>
              </a:ext>
            </a:extLst>
          </p:cNvPr>
          <p:cNvSpPr txBox="1"/>
          <p:nvPr/>
        </p:nvSpPr>
        <p:spPr>
          <a:xfrm>
            <a:off x="1828845" y="62838"/>
            <a:ext cx="10586658" cy="1323439"/>
          </a:xfrm>
          <a:prstGeom prst="rect">
            <a:avLst/>
          </a:prstGeom>
          <a:noFill/>
        </p:spPr>
        <p:txBody>
          <a:bodyPr wrap="square" lIns="91440" tIns="45720" rIns="91440" bIns="45720" rtlCol="0" anchor="t">
            <a:spAutoFit/>
          </a:bodyPr>
          <a:lstStyle/>
          <a:p>
            <a:r>
              <a:rPr lang="en-GB" sz="4000" b="1" dirty="0">
                <a:solidFill>
                  <a:schemeClr val="bg1"/>
                </a:solidFill>
                <a:latin typeface="GT America Expanded Bold" pitchFamily="2" charset="0"/>
                <a:cs typeface="Arial"/>
              </a:rPr>
              <a:t>WHAT INFLUENCES A MERCHANDISER?</a:t>
            </a:r>
            <a:endParaRPr lang="en-GB" sz="4000" b="1" dirty="0">
              <a:solidFill>
                <a:schemeClr val="bg1"/>
              </a:solidFill>
              <a:latin typeface="GT America Expanded Bold" pitchFamily="2" charset="0"/>
              <a:cs typeface="Helvetica"/>
            </a:endParaRPr>
          </a:p>
        </p:txBody>
      </p:sp>
      <p:sp>
        <p:nvSpPr>
          <p:cNvPr id="10" name="Rectangle 9">
            <a:extLst>
              <a:ext uri="{FF2B5EF4-FFF2-40B4-BE49-F238E27FC236}">
                <a16:creationId xmlns:a16="http://schemas.microsoft.com/office/drawing/2014/main" id="{0CDB22F5-BE0B-B841-9E05-C938213DD6F0}"/>
              </a:ext>
            </a:extLst>
          </p:cNvPr>
          <p:cNvSpPr/>
          <p:nvPr/>
        </p:nvSpPr>
        <p:spPr>
          <a:xfrm>
            <a:off x="1929935" y="1386277"/>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11" name="Picture 12" descr="Picture 12">
            <a:extLst>
              <a:ext uri="{FF2B5EF4-FFF2-40B4-BE49-F238E27FC236}">
                <a16:creationId xmlns:a16="http://schemas.microsoft.com/office/drawing/2014/main" id="{29F8D0A2-FCBC-5447-950D-B4BD040E1556}"/>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grpSp>
        <p:nvGrpSpPr>
          <p:cNvPr id="18" name="Group 17">
            <a:extLst>
              <a:ext uri="{FF2B5EF4-FFF2-40B4-BE49-F238E27FC236}">
                <a16:creationId xmlns:a16="http://schemas.microsoft.com/office/drawing/2014/main" id="{09D14652-67E9-E94E-941B-1FA2AAEBB856}"/>
              </a:ext>
            </a:extLst>
          </p:cNvPr>
          <p:cNvGrpSpPr/>
          <p:nvPr/>
        </p:nvGrpSpPr>
        <p:grpSpPr>
          <a:xfrm>
            <a:off x="488017" y="1929066"/>
            <a:ext cx="10795418" cy="1627416"/>
            <a:chOff x="488017" y="1929066"/>
            <a:chExt cx="10795418" cy="1627416"/>
          </a:xfrm>
        </p:grpSpPr>
        <p:pic>
          <p:nvPicPr>
            <p:cNvPr id="3" name="Picture 2">
              <a:extLst>
                <a:ext uri="{FF2B5EF4-FFF2-40B4-BE49-F238E27FC236}">
                  <a16:creationId xmlns:a16="http://schemas.microsoft.com/office/drawing/2014/main" id="{796423AC-8FB0-0B43-9672-13456D6CF2C8}"/>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88017" y="1956282"/>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D288EB4-9FA4-3746-80B7-75475F0F1F0A}"/>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846898" y="1956282"/>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5A893B15-95D7-4F44-873A-FFDFCCD411D4}"/>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205779" y="1956282"/>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646DA3EA-857C-5040-8623-D58800348187}"/>
                </a:ext>
              </a:extLst>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444507" y="1929066"/>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9AD9E95-D150-6747-BA72-581E3712CB92}"/>
                </a:ext>
              </a:extLst>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683235" y="1956282"/>
              <a:ext cx="1600200" cy="16002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858D9997-0F3C-C446-B92B-8D9B5A15DA07}"/>
              </a:ext>
            </a:extLst>
          </p:cNvPr>
          <p:cNvSpPr/>
          <p:nvPr/>
        </p:nvSpPr>
        <p:spPr>
          <a:xfrm>
            <a:off x="186803" y="3966529"/>
            <a:ext cx="2202627" cy="1569660"/>
          </a:xfrm>
          <a:prstGeom prst="rect">
            <a:avLst/>
          </a:prstGeom>
        </p:spPr>
        <p:txBody>
          <a:bodyPr wrap="square">
            <a:spAutoFit/>
          </a:bodyPr>
          <a:lstStyle/>
          <a:p>
            <a:pPr algn="ctr" fontAlgn="base"/>
            <a:r>
              <a:rPr lang="en-GB" sz="1600" b="1" dirty="0">
                <a:solidFill>
                  <a:schemeClr val="bg1"/>
                </a:solidFill>
                <a:latin typeface="Helvetica" pitchFamily="2" charset="0"/>
              </a:rPr>
              <a:t>PAST </a:t>
            </a:r>
          </a:p>
          <a:p>
            <a:pPr algn="ctr" fontAlgn="base"/>
            <a:r>
              <a:rPr lang="en-GB" sz="1600" b="1" dirty="0">
                <a:solidFill>
                  <a:schemeClr val="bg1"/>
                </a:solidFill>
                <a:latin typeface="Helvetica" pitchFamily="2" charset="0"/>
              </a:rPr>
              <a:t>PERFORMANCE</a:t>
            </a:r>
            <a:r>
              <a:rPr lang="en-US" sz="1600" dirty="0">
                <a:solidFill>
                  <a:schemeClr val="bg1"/>
                </a:solidFill>
                <a:latin typeface="Helvetica" pitchFamily="2" charset="0"/>
              </a:rPr>
              <a:t>​</a:t>
            </a:r>
          </a:p>
          <a:p>
            <a:pPr algn="ctr" fontAlgn="base"/>
            <a:r>
              <a:rPr lang="en-GB" sz="1600" dirty="0">
                <a:solidFill>
                  <a:schemeClr val="bg1"/>
                </a:solidFill>
                <a:latin typeface="Helvetica" pitchFamily="2" charset="0"/>
              </a:rPr>
              <a:t>Looking back at the past performance of the same or similar garments. </a:t>
            </a:r>
            <a:r>
              <a:rPr lang="en-US" sz="1600" dirty="0">
                <a:solidFill>
                  <a:schemeClr val="bg1"/>
                </a:solidFill>
                <a:latin typeface="Helvetica" pitchFamily="2" charset="0"/>
              </a:rPr>
              <a:t>​</a:t>
            </a:r>
            <a:endParaRPr lang="en-US" sz="1600" b="0" i="0" dirty="0">
              <a:solidFill>
                <a:schemeClr val="bg1"/>
              </a:solidFill>
              <a:effectLst/>
              <a:latin typeface="Helvetica" pitchFamily="2" charset="0"/>
            </a:endParaRPr>
          </a:p>
        </p:txBody>
      </p:sp>
      <p:sp>
        <p:nvSpPr>
          <p:cNvPr id="14" name="Rectangle 13">
            <a:extLst>
              <a:ext uri="{FF2B5EF4-FFF2-40B4-BE49-F238E27FC236}">
                <a16:creationId xmlns:a16="http://schemas.microsoft.com/office/drawing/2014/main" id="{B07ACC4C-25FD-A64D-9FCE-061C52244E13}"/>
              </a:ext>
            </a:extLst>
          </p:cNvPr>
          <p:cNvSpPr/>
          <p:nvPr/>
        </p:nvSpPr>
        <p:spPr>
          <a:xfrm>
            <a:off x="2461730" y="3966529"/>
            <a:ext cx="2370536" cy="1323439"/>
          </a:xfrm>
          <a:prstGeom prst="rect">
            <a:avLst/>
          </a:prstGeom>
        </p:spPr>
        <p:txBody>
          <a:bodyPr wrap="square">
            <a:spAutoFit/>
          </a:bodyPr>
          <a:lstStyle/>
          <a:p>
            <a:pPr algn="ctr" fontAlgn="base"/>
            <a:r>
              <a:rPr lang="en-GB" sz="1600" b="1" dirty="0">
                <a:solidFill>
                  <a:schemeClr val="bg1"/>
                </a:solidFill>
                <a:latin typeface="Helvetica" pitchFamily="2" charset="0"/>
              </a:rPr>
              <a:t>WEATHER</a:t>
            </a:r>
            <a:r>
              <a:rPr lang="en-US" sz="1600" dirty="0">
                <a:solidFill>
                  <a:schemeClr val="bg1"/>
                </a:solidFill>
                <a:latin typeface="Helvetica" pitchFamily="2" charset="0"/>
              </a:rPr>
              <a:t>​</a:t>
            </a:r>
          </a:p>
          <a:p>
            <a:pPr algn="ctr" fontAlgn="base"/>
            <a:r>
              <a:rPr lang="en-GB" sz="1600" dirty="0">
                <a:solidFill>
                  <a:schemeClr val="bg1"/>
                </a:solidFill>
                <a:latin typeface="Helvetica" pitchFamily="2" charset="0"/>
              </a:rPr>
              <a:t>What do weather patterns over previous years tell us about what’s to come?</a:t>
            </a:r>
            <a:endParaRPr lang="en-US" sz="1600" b="0" i="0" dirty="0">
              <a:solidFill>
                <a:schemeClr val="bg1"/>
              </a:solidFill>
              <a:effectLst/>
              <a:latin typeface="Helvetica" pitchFamily="2" charset="0"/>
            </a:endParaRPr>
          </a:p>
        </p:txBody>
      </p:sp>
      <p:sp>
        <p:nvSpPr>
          <p:cNvPr id="15" name="Rectangle 14">
            <a:extLst>
              <a:ext uri="{FF2B5EF4-FFF2-40B4-BE49-F238E27FC236}">
                <a16:creationId xmlns:a16="http://schemas.microsoft.com/office/drawing/2014/main" id="{600BE4B8-A558-1E4A-BAD6-BCB087D74F65}"/>
              </a:ext>
            </a:extLst>
          </p:cNvPr>
          <p:cNvSpPr/>
          <p:nvPr/>
        </p:nvSpPr>
        <p:spPr>
          <a:xfrm>
            <a:off x="5051404" y="3966700"/>
            <a:ext cx="1908950" cy="1323439"/>
          </a:xfrm>
          <a:prstGeom prst="rect">
            <a:avLst/>
          </a:prstGeom>
        </p:spPr>
        <p:txBody>
          <a:bodyPr wrap="square">
            <a:spAutoFit/>
          </a:bodyPr>
          <a:lstStyle/>
          <a:p>
            <a:pPr algn="ctr" fontAlgn="base"/>
            <a:r>
              <a:rPr lang="en-GB" sz="1600" b="1" dirty="0">
                <a:solidFill>
                  <a:schemeClr val="bg1"/>
                </a:solidFill>
                <a:latin typeface="Arial" panose="020B0604020202020204" pitchFamily="34" charset="0"/>
              </a:rPr>
              <a:t>FASHION TRENDS</a:t>
            </a:r>
            <a:r>
              <a:rPr lang="en-US" sz="1600" dirty="0">
                <a:solidFill>
                  <a:schemeClr val="bg1"/>
                </a:solidFill>
                <a:latin typeface="Arial" panose="020B0604020202020204" pitchFamily="34" charset="0"/>
              </a:rPr>
              <a:t>​</a:t>
            </a:r>
            <a:endParaRPr lang="en-US" sz="1600" dirty="0">
              <a:solidFill>
                <a:schemeClr val="bg1"/>
              </a:solidFill>
              <a:latin typeface="Segoe UI"/>
            </a:endParaRPr>
          </a:p>
          <a:p>
            <a:pPr algn="ctr" fontAlgn="base"/>
            <a:r>
              <a:rPr lang="en-GB" sz="1600" dirty="0">
                <a:solidFill>
                  <a:schemeClr val="bg1"/>
                </a:solidFill>
                <a:latin typeface="Arial" panose="020B0604020202020204" pitchFamily="34" charset="0"/>
              </a:rPr>
              <a:t>What new trends are coming through?</a:t>
            </a:r>
            <a:endParaRPr lang="en-US" sz="1600" b="0" i="0" dirty="0">
              <a:solidFill>
                <a:schemeClr val="bg1"/>
              </a:solidFill>
              <a:effectLst/>
              <a:latin typeface="Segoe UI"/>
            </a:endParaRPr>
          </a:p>
        </p:txBody>
      </p:sp>
      <p:sp>
        <p:nvSpPr>
          <p:cNvPr id="16" name="Rectangle 15">
            <a:extLst>
              <a:ext uri="{FF2B5EF4-FFF2-40B4-BE49-F238E27FC236}">
                <a16:creationId xmlns:a16="http://schemas.microsoft.com/office/drawing/2014/main" id="{5031EA5D-8B6A-2C4B-9555-6415FF3B6C9B}"/>
              </a:ext>
            </a:extLst>
          </p:cNvPr>
          <p:cNvSpPr/>
          <p:nvPr/>
        </p:nvSpPr>
        <p:spPr>
          <a:xfrm>
            <a:off x="7122174" y="3966529"/>
            <a:ext cx="2177134" cy="1815882"/>
          </a:xfrm>
          <a:prstGeom prst="rect">
            <a:avLst/>
          </a:prstGeom>
        </p:spPr>
        <p:txBody>
          <a:bodyPr wrap="square">
            <a:spAutoFit/>
          </a:bodyPr>
          <a:lstStyle/>
          <a:p>
            <a:pPr algn="ctr" fontAlgn="base"/>
            <a:r>
              <a:rPr lang="en-GB" sz="1600" b="1" dirty="0">
                <a:solidFill>
                  <a:schemeClr val="bg1"/>
                </a:solidFill>
                <a:latin typeface="Arial" panose="020B0604020202020204" pitchFamily="34" charset="0"/>
              </a:rPr>
              <a:t>COST</a:t>
            </a:r>
            <a:r>
              <a:rPr lang="en-US" sz="1600" dirty="0">
                <a:solidFill>
                  <a:schemeClr val="bg1"/>
                </a:solidFill>
                <a:latin typeface="Arial" panose="020B0604020202020204" pitchFamily="34" charset="0"/>
              </a:rPr>
              <a:t>​</a:t>
            </a:r>
            <a:endParaRPr lang="en-US" sz="1600" dirty="0">
              <a:solidFill>
                <a:schemeClr val="bg1"/>
              </a:solidFill>
              <a:latin typeface="Segoe UI"/>
            </a:endParaRPr>
          </a:p>
          <a:p>
            <a:pPr algn="ctr" fontAlgn="base"/>
            <a:r>
              <a:rPr lang="en-GB" sz="1600" dirty="0">
                <a:solidFill>
                  <a:schemeClr val="bg1"/>
                </a:solidFill>
                <a:latin typeface="Arial" panose="020B0604020202020204" pitchFamily="34" charset="0"/>
              </a:rPr>
              <a:t>How much is it going to cost to manufacture and distribute? Is that commercially </a:t>
            </a:r>
          </a:p>
          <a:p>
            <a:pPr algn="ctr" fontAlgn="base"/>
            <a:r>
              <a:rPr lang="en-GB" sz="1600" dirty="0">
                <a:solidFill>
                  <a:schemeClr val="bg1"/>
                </a:solidFill>
                <a:latin typeface="Arial" panose="020B0604020202020204" pitchFamily="34" charset="0"/>
              </a:rPr>
              <a:t>viable?</a:t>
            </a:r>
            <a:r>
              <a:rPr lang="en-US" sz="1600" dirty="0">
                <a:solidFill>
                  <a:schemeClr val="bg1"/>
                </a:solidFill>
                <a:latin typeface="Arial" panose="020B0604020202020204" pitchFamily="34" charset="0"/>
              </a:rPr>
              <a:t>​</a:t>
            </a:r>
            <a:endParaRPr lang="en-US" sz="1600" b="0" i="0" dirty="0">
              <a:solidFill>
                <a:schemeClr val="bg1"/>
              </a:solidFill>
              <a:effectLst/>
              <a:latin typeface="Segoe UI"/>
            </a:endParaRPr>
          </a:p>
        </p:txBody>
      </p:sp>
      <p:sp>
        <p:nvSpPr>
          <p:cNvPr id="17" name="Rectangle 16">
            <a:extLst>
              <a:ext uri="{FF2B5EF4-FFF2-40B4-BE49-F238E27FC236}">
                <a16:creationId xmlns:a16="http://schemas.microsoft.com/office/drawing/2014/main" id="{3AE83B43-5F52-9E41-A8E7-C19FB0240096}"/>
              </a:ext>
            </a:extLst>
          </p:cNvPr>
          <p:cNvSpPr/>
          <p:nvPr/>
        </p:nvSpPr>
        <p:spPr>
          <a:xfrm>
            <a:off x="9299308" y="3966529"/>
            <a:ext cx="2368053" cy="2062103"/>
          </a:xfrm>
          <a:prstGeom prst="rect">
            <a:avLst/>
          </a:prstGeom>
        </p:spPr>
        <p:txBody>
          <a:bodyPr wrap="square">
            <a:spAutoFit/>
          </a:bodyPr>
          <a:lstStyle/>
          <a:p>
            <a:pPr algn="ctr" fontAlgn="base"/>
            <a:r>
              <a:rPr lang="en-GB" sz="1600" b="1" dirty="0">
                <a:solidFill>
                  <a:schemeClr val="bg1"/>
                </a:solidFill>
                <a:latin typeface="Arial" panose="020B0604020202020204" pitchFamily="34" charset="0"/>
              </a:rPr>
              <a:t>DATA</a:t>
            </a:r>
            <a:r>
              <a:rPr lang="en-US" sz="1600" dirty="0">
                <a:solidFill>
                  <a:schemeClr val="bg1"/>
                </a:solidFill>
                <a:latin typeface="Arial" panose="020B0604020202020204" pitchFamily="34" charset="0"/>
              </a:rPr>
              <a:t>​</a:t>
            </a:r>
            <a:endParaRPr lang="en-US" sz="1600" dirty="0">
              <a:solidFill>
                <a:schemeClr val="bg1"/>
              </a:solidFill>
              <a:latin typeface="Segoe UI"/>
            </a:endParaRPr>
          </a:p>
          <a:p>
            <a:pPr algn="ctr" fontAlgn="base"/>
            <a:r>
              <a:rPr lang="en-GB" sz="1600" dirty="0">
                <a:solidFill>
                  <a:schemeClr val="bg1"/>
                </a:solidFill>
                <a:latin typeface="Arial" panose="020B0604020202020204" pitchFamily="34" charset="0"/>
              </a:rPr>
              <a:t>In particular sales data to inform decision-making. But beware: What sold well before may not sell well again!</a:t>
            </a:r>
            <a:r>
              <a:rPr lang="en-US" sz="1600" dirty="0">
                <a:solidFill>
                  <a:schemeClr val="bg1"/>
                </a:solidFill>
                <a:latin typeface="Arial" panose="020B0604020202020204" pitchFamily="34" charset="0"/>
              </a:rPr>
              <a:t>​</a:t>
            </a:r>
            <a:endParaRPr lang="en-US" sz="1600" b="0" i="0" dirty="0">
              <a:solidFill>
                <a:schemeClr val="bg1"/>
              </a:solidFill>
              <a:effectLst/>
              <a:latin typeface="Segoe UI"/>
            </a:endParaRPr>
          </a:p>
        </p:txBody>
      </p:sp>
    </p:spTree>
    <p:extLst>
      <p:ext uri="{BB962C8B-B14F-4D97-AF65-F5344CB8AC3E}">
        <p14:creationId xmlns:p14="http://schemas.microsoft.com/office/powerpoint/2010/main" val="277669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DE35BD-09B0-AC46-A445-C59594B31C87}"/>
              </a:ext>
            </a:extLst>
          </p:cNvPr>
          <p:cNvSpPr txBox="1"/>
          <p:nvPr/>
        </p:nvSpPr>
        <p:spPr>
          <a:xfrm>
            <a:off x="1828845" y="233683"/>
            <a:ext cx="6274021" cy="707886"/>
          </a:xfrm>
          <a:prstGeom prst="rect">
            <a:avLst/>
          </a:prstGeom>
          <a:noFill/>
        </p:spPr>
        <p:txBody>
          <a:bodyPr wrap="square" lIns="91440" tIns="45720" rIns="91440" bIns="45720" rtlCol="0" anchor="t">
            <a:spAutoFit/>
          </a:bodyPr>
          <a:lstStyle/>
          <a:p>
            <a:r>
              <a:rPr lang="en-GB" sz="4000" b="1" dirty="0">
                <a:solidFill>
                  <a:schemeClr val="bg1"/>
                </a:solidFill>
                <a:latin typeface="GT America Expanded Bold" pitchFamily="2" charset="0"/>
                <a:cs typeface="Arial"/>
              </a:rPr>
              <a:t>ACTIVITY</a:t>
            </a:r>
            <a:endParaRPr lang="en-GB" sz="4000" b="1" dirty="0">
              <a:solidFill>
                <a:schemeClr val="bg1"/>
              </a:solidFill>
              <a:latin typeface="GT America Expanded Bold" pitchFamily="2" charset="0"/>
              <a:cs typeface="Helvetica"/>
            </a:endParaRPr>
          </a:p>
        </p:txBody>
      </p:sp>
      <p:sp>
        <p:nvSpPr>
          <p:cNvPr id="7" name="TextBox 6">
            <a:extLst>
              <a:ext uri="{FF2B5EF4-FFF2-40B4-BE49-F238E27FC236}">
                <a16:creationId xmlns:a16="http://schemas.microsoft.com/office/drawing/2014/main" id="{E806DD59-4B9B-DA40-9677-39E4AF773807}"/>
              </a:ext>
            </a:extLst>
          </p:cNvPr>
          <p:cNvSpPr txBox="1"/>
          <p:nvPr/>
        </p:nvSpPr>
        <p:spPr>
          <a:xfrm>
            <a:off x="914422" y="1293818"/>
            <a:ext cx="9965936" cy="3970318"/>
          </a:xfrm>
          <a:prstGeom prst="rect">
            <a:avLst/>
          </a:prstGeom>
          <a:noFill/>
        </p:spPr>
        <p:txBody>
          <a:bodyPr wrap="square" lIns="91440" tIns="45720" rIns="91440" bIns="45720" rtlCol="0" anchor="t">
            <a:spAutoFit/>
          </a:bodyPr>
          <a:lstStyle/>
          <a:p>
            <a:pPr fontAlgn="base"/>
            <a:r>
              <a:rPr lang="en-GB" sz="2800" dirty="0">
                <a:solidFill>
                  <a:schemeClr val="bg1"/>
                </a:solidFill>
                <a:latin typeface="Helvetica" pitchFamily="2" charset="0"/>
              </a:rPr>
              <a:t>Imagine it is the end of the summer season, the shop is moving to their autumn items. Your activity is to review the table on the next slide and consider your items you will put on sale. Think about:</a:t>
            </a:r>
            <a:r>
              <a:rPr lang="en-US" sz="2800" dirty="0">
                <a:solidFill>
                  <a:schemeClr val="bg1"/>
                </a:solidFill>
                <a:latin typeface="Helvetica" pitchFamily="2" charset="0"/>
              </a:rPr>
              <a:t>​</a:t>
            </a:r>
          </a:p>
          <a:p>
            <a:pPr fontAlgn="base"/>
            <a:r>
              <a:rPr lang="en-GB" sz="2800" dirty="0">
                <a:solidFill>
                  <a:schemeClr val="bg1"/>
                </a:solidFill>
                <a:latin typeface="Helvetica" pitchFamily="2" charset="0"/>
              </a:rPr>
              <a:t>​</a:t>
            </a:r>
          </a:p>
          <a:p>
            <a:pPr marL="514350" indent="-514350" fontAlgn="base">
              <a:buFont typeface="+mj-lt"/>
              <a:buAutoNum type="arabicPeriod"/>
            </a:pPr>
            <a:r>
              <a:rPr lang="en-GB" sz="2800" dirty="0">
                <a:latin typeface="Helvetica" pitchFamily="2" charset="0"/>
              </a:rPr>
              <a:t>How well are the items selling?</a:t>
            </a:r>
            <a:r>
              <a:rPr lang="en-US" sz="2800" dirty="0">
                <a:latin typeface="Helvetica" pitchFamily="2" charset="0"/>
              </a:rPr>
              <a:t>​</a:t>
            </a:r>
            <a:endParaRPr lang="en-GB" sz="2800" dirty="0">
              <a:latin typeface="Helvetica" pitchFamily="2" charset="0"/>
            </a:endParaRPr>
          </a:p>
          <a:p>
            <a:pPr marL="514350" indent="-514350" fontAlgn="base">
              <a:buFont typeface="+mj-lt"/>
              <a:buAutoNum type="arabicPeriod"/>
            </a:pPr>
            <a:r>
              <a:rPr lang="en-GB" sz="2800" dirty="0">
                <a:latin typeface="Helvetica" pitchFamily="2" charset="0"/>
              </a:rPr>
              <a:t>What items work well all year round?​</a:t>
            </a:r>
          </a:p>
          <a:p>
            <a:pPr marL="514350" indent="-514350" fontAlgn="base">
              <a:buFont typeface="+mj-lt"/>
              <a:buAutoNum type="arabicPeriod"/>
            </a:pPr>
            <a:r>
              <a:rPr lang="en-GB" sz="2800" dirty="0">
                <a:latin typeface="Helvetica" pitchFamily="2" charset="0"/>
              </a:rPr>
              <a:t>What would you stock more of?</a:t>
            </a:r>
            <a:r>
              <a:rPr lang="en-US" sz="2800" dirty="0">
                <a:latin typeface="Helvetica" pitchFamily="2" charset="0"/>
              </a:rPr>
              <a:t>​</a:t>
            </a:r>
            <a:endParaRPr lang="en-GB" sz="2800" dirty="0">
              <a:latin typeface="Helvetica" pitchFamily="2" charset="0"/>
            </a:endParaRPr>
          </a:p>
          <a:p>
            <a:pPr marL="514350" indent="-514350" fontAlgn="base">
              <a:buFont typeface="+mj-lt"/>
              <a:buAutoNum type="arabicPeriod"/>
            </a:pPr>
            <a:r>
              <a:rPr lang="en-GB" sz="2800" dirty="0">
                <a:latin typeface="Helvetica" pitchFamily="2" charset="0"/>
              </a:rPr>
              <a:t>What would you discount?</a:t>
            </a:r>
            <a:endParaRPr lang="en-US" sz="2800" dirty="0">
              <a:latin typeface="Helvetica" pitchFamily="2" charset="0"/>
            </a:endParaRPr>
          </a:p>
        </p:txBody>
      </p:sp>
      <p:sp>
        <p:nvSpPr>
          <p:cNvPr id="8" name="Rectangle 7">
            <a:extLst>
              <a:ext uri="{FF2B5EF4-FFF2-40B4-BE49-F238E27FC236}">
                <a16:creationId xmlns:a16="http://schemas.microsoft.com/office/drawing/2014/main" id="{5A972C67-1AAC-474B-BB56-08743E314EF9}"/>
              </a:ext>
            </a:extLst>
          </p:cNvPr>
          <p:cNvSpPr/>
          <p:nvPr/>
        </p:nvSpPr>
        <p:spPr>
          <a:xfrm>
            <a:off x="1828845" y="1021950"/>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9" name="Picture 12" descr="Picture 12">
            <a:extLst>
              <a:ext uri="{FF2B5EF4-FFF2-40B4-BE49-F238E27FC236}">
                <a16:creationId xmlns:a16="http://schemas.microsoft.com/office/drawing/2014/main" id="{283E72FA-9175-8349-B11C-5588194129A3}"/>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72456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4F79F2-EE7B-A340-9362-F376B78157BF}"/>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pitchFamily="2" charset="0"/>
              </a:rPr>
              <a:t> </a:t>
            </a:r>
            <a:endParaRPr lang="en-GB" dirty="0"/>
          </a:p>
        </p:txBody>
      </p:sp>
      <p:sp>
        <p:nvSpPr>
          <p:cNvPr id="5" name="Rectangle 4">
            <a:extLst>
              <a:ext uri="{FF2B5EF4-FFF2-40B4-BE49-F238E27FC236}">
                <a16:creationId xmlns:a16="http://schemas.microsoft.com/office/drawing/2014/main" id="{9587908C-22BE-C043-A7D9-EB85EF8C3BD7}"/>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pitchFamily="2" charset="0"/>
              </a:rPr>
              <a:t> </a:t>
            </a:r>
            <a:endParaRPr lang="en-GB" dirty="0"/>
          </a:p>
        </p:txBody>
      </p:sp>
      <p:sp>
        <p:nvSpPr>
          <p:cNvPr id="6" name="Rectangle 5">
            <a:extLst>
              <a:ext uri="{FF2B5EF4-FFF2-40B4-BE49-F238E27FC236}">
                <a16:creationId xmlns:a16="http://schemas.microsoft.com/office/drawing/2014/main" id="{C2FAA448-6E0E-4647-BD8E-3C8C7E317070}"/>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pitchFamily="2" charset="0"/>
              </a:rPr>
              <a:t> </a:t>
            </a:r>
            <a:endParaRPr lang="en-GB" dirty="0"/>
          </a:p>
        </p:txBody>
      </p:sp>
      <p:pic>
        <p:nvPicPr>
          <p:cNvPr id="2050" name="Picture 2" descr="https://ukc-powerpoint.officeapps.live.com/pods/GetClipboardImage.ashx?Id=beb1ae85-ee7b-4b40-a299-de221d714ed9&amp;DC=GUK5&amp;pkey=5481a6ba-3698-4b7a-a325-0feb0ce1342a&amp;wdwaccluster=GUK5">
            <a:extLst>
              <a:ext uri="{FF2B5EF4-FFF2-40B4-BE49-F238E27FC236}">
                <a16:creationId xmlns:a16="http://schemas.microsoft.com/office/drawing/2014/main" id="{3E353B31-7C9D-974F-8897-D1262D3564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88" t="29649" r="21680" b="2952"/>
          <a:stretch/>
        </p:blipFill>
        <p:spPr bwMode="auto">
          <a:xfrm>
            <a:off x="809467" y="1"/>
            <a:ext cx="10786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0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9E367BD-6E4D-004A-B56F-E0E8F56590D6}"/>
              </a:ext>
            </a:extLst>
          </p:cNvPr>
          <p:cNvSpPr txBox="1"/>
          <p:nvPr/>
        </p:nvSpPr>
        <p:spPr>
          <a:xfrm>
            <a:off x="1828845" y="252909"/>
            <a:ext cx="10586658" cy="707886"/>
          </a:xfrm>
          <a:prstGeom prst="rect">
            <a:avLst/>
          </a:prstGeom>
          <a:noFill/>
        </p:spPr>
        <p:txBody>
          <a:bodyPr wrap="square" lIns="91440" tIns="45720" rIns="91440" bIns="45720" rtlCol="0" anchor="t">
            <a:spAutoFit/>
          </a:bodyPr>
          <a:lstStyle/>
          <a:p>
            <a:r>
              <a:rPr lang="en-GB" sz="4000" b="1" dirty="0">
                <a:solidFill>
                  <a:schemeClr val="bg1"/>
                </a:solidFill>
                <a:latin typeface="GT America Expanded Bold" pitchFamily="2" charset="0"/>
                <a:cs typeface="Arial"/>
              </a:rPr>
              <a:t>RECAP</a:t>
            </a:r>
            <a:endParaRPr lang="en-GB" sz="4000" b="1" dirty="0">
              <a:solidFill>
                <a:schemeClr val="bg1"/>
              </a:solidFill>
              <a:latin typeface="GT America Expanded Bold" pitchFamily="2" charset="0"/>
              <a:cs typeface="Helvetica"/>
            </a:endParaRPr>
          </a:p>
        </p:txBody>
      </p:sp>
      <p:sp>
        <p:nvSpPr>
          <p:cNvPr id="9" name="TextBox 8">
            <a:extLst>
              <a:ext uri="{FF2B5EF4-FFF2-40B4-BE49-F238E27FC236}">
                <a16:creationId xmlns:a16="http://schemas.microsoft.com/office/drawing/2014/main" id="{35BC7B40-C9AD-8048-8175-22240D3081A1}"/>
              </a:ext>
            </a:extLst>
          </p:cNvPr>
          <p:cNvSpPr txBox="1"/>
          <p:nvPr/>
        </p:nvSpPr>
        <p:spPr>
          <a:xfrm>
            <a:off x="783794" y="1474774"/>
            <a:ext cx="10830274" cy="4154984"/>
          </a:xfrm>
          <a:prstGeom prst="rect">
            <a:avLst/>
          </a:prstGeom>
          <a:noFill/>
        </p:spPr>
        <p:txBody>
          <a:bodyPr wrap="square" lIns="91440" tIns="45720" rIns="91440" bIns="45720" rtlCol="0" anchor="t">
            <a:spAutoFit/>
          </a:bodyPr>
          <a:lstStyle/>
          <a:p>
            <a:pPr marL="457200" indent="-457200" fontAlgn="base">
              <a:spcAft>
                <a:spcPts val="2400"/>
              </a:spcAft>
              <a:buClr>
                <a:srgbClr val="2494A2"/>
              </a:buClr>
              <a:buFont typeface="Wingdings" pitchFamily="2" charset="2"/>
              <a:buChar char="§"/>
            </a:pPr>
            <a:r>
              <a:rPr lang="en-GB" sz="3200" dirty="0">
                <a:solidFill>
                  <a:schemeClr val="bg1"/>
                </a:solidFill>
                <a:latin typeface="Helvetica" pitchFamily="2" charset="0"/>
              </a:rPr>
              <a:t>Merchandisers play a key role in the commercial success of a fashion retailer</a:t>
            </a:r>
            <a:r>
              <a:rPr lang="en-US" sz="3200" dirty="0">
                <a:solidFill>
                  <a:schemeClr val="bg1"/>
                </a:solidFill>
                <a:latin typeface="Helvetica" pitchFamily="2" charset="0"/>
              </a:rPr>
              <a:t>​</a:t>
            </a:r>
            <a:endParaRPr lang="en-GB" sz="3200" dirty="0">
              <a:solidFill>
                <a:schemeClr val="bg1"/>
              </a:solidFill>
              <a:latin typeface="Helvetica" pitchFamily="2" charset="0"/>
            </a:endParaRPr>
          </a:p>
          <a:p>
            <a:pPr marL="457200" indent="-457200" fontAlgn="base">
              <a:spcAft>
                <a:spcPts val="2400"/>
              </a:spcAft>
              <a:buClr>
                <a:srgbClr val="2494A2"/>
              </a:buClr>
              <a:buFont typeface="Wingdings" pitchFamily="2" charset="2"/>
              <a:buChar char="§"/>
            </a:pPr>
            <a:r>
              <a:rPr lang="en-GB" sz="3200" dirty="0">
                <a:solidFill>
                  <a:schemeClr val="bg1"/>
                </a:solidFill>
                <a:latin typeface="Helvetica" pitchFamily="2" charset="0"/>
              </a:rPr>
              <a:t>They need to analyse data of previous sales, consider trends and study other evidence sources to inform their decisions</a:t>
            </a:r>
            <a:r>
              <a:rPr lang="en-US" sz="3200" dirty="0">
                <a:solidFill>
                  <a:schemeClr val="bg1"/>
                </a:solidFill>
                <a:latin typeface="Helvetica" pitchFamily="2" charset="0"/>
              </a:rPr>
              <a:t>​</a:t>
            </a:r>
            <a:endParaRPr lang="en-GB" sz="3200" dirty="0">
              <a:solidFill>
                <a:schemeClr val="bg1"/>
              </a:solidFill>
              <a:latin typeface="Helvetica" pitchFamily="2" charset="0"/>
            </a:endParaRPr>
          </a:p>
          <a:p>
            <a:pPr marL="457200" indent="-457200" fontAlgn="base">
              <a:spcAft>
                <a:spcPts val="2400"/>
              </a:spcAft>
              <a:buClr>
                <a:srgbClr val="2494A2"/>
              </a:buClr>
              <a:buFont typeface="Wingdings" pitchFamily="2" charset="2"/>
              <a:buChar char="§"/>
            </a:pPr>
            <a:r>
              <a:rPr lang="en-GB" sz="3200" dirty="0">
                <a:solidFill>
                  <a:schemeClr val="bg1"/>
                </a:solidFill>
                <a:latin typeface="Helvetica"/>
                <a:cs typeface="Helvetica"/>
              </a:rPr>
              <a:t>Influences are often out of their control but they work with this to make experienced judgements</a:t>
            </a:r>
            <a:r>
              <a:rPr lang="en-US" sz="3200" dirty="0">
                <a:solidFill>
                  <a:schemeClr val="bg1"/>
                </a:solidFill>
                <a:latin typeface="Helvetica"/>
                <a:cs typeface="Helvetica"/>
              </a:rPr>
              <a:t>​</a:t>
            </a:r>
          </a:p>
        </p:txBody>
      </p:sp>
      <p:sp>
        <p:nvSpPr>
          <p:cNvPr id="10" name="Rectangle 9">
            <a:extLst>
              <a:ext uri="{FF2B5EF4-FFF2-40B4-BE49-F238E27FC236}">
                <a16:creationId xmlns:a16="http://schemas.microsoft.com/office/drawing/2014/main" id="{0CDB22F5-BE0B-B841-9E05-C938213DD6F0}"/>
              </a:ext>
            </a:extLst>
          </p:cNvPr>
          <p:cNvSpPr/>
          <p:nvPr/>
        </p:nvSpPr>
        <p:spPr>
          <a:xfrm>
            <a:off x="1918060" y="968174"/>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11" name="Picture 12" descr="Picture 12">
            <a:extLst>
              <a:ext uri="{FF2B5EF4-FFF2-40B4-BE49-F238E27FC236}">
                <a16:creationId xmlns:a16="http://schemas.microsoft.com/office/drawing/2014/main" id="{29F8D0A2-FCBC-5447-950D-B4BD040E1556}"/>
              </a:ext>
            </a:extLst>
          </p:cNvPr>
          <p:cNvPicPr>
            <a:picLocks noChangeAspect="1"/>
          </p:cNvPicPr>
          <p:nvPr/>
        </p:nvPicPr>
        <p:blipFill>
          <a:blip r:embed="rId2"/>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529387249"/>
      </p:ext>
    </p:extLst>
  </p:cSld>
  <p:clrMapOvr>
    <a:masterClrMapping/>
  </p:clrMapOvr>
</p:sld>
</file>

<file path=ppt/theme/theme1.xml><?xml version="1.0" encoding="utf-8"?>
<a:theme xmlns:a="http://schemas.openxmlformats.org/drawingml/2006/main" name="Office Theme">
  <a:themeElements>
    <a:clrScheme name="Custom 2">
      <a:dk1>
        <a:srgbClr val="2393A2"/>
      </a:dk1>
      <a:lt1>
        <a:srgbClr val="FFFFFF"/>
      </a:lt1>
      <a:dk2>
        <a:srgbClr val="2393A2"/>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14DA8E50F9F4449DB82A6AF5A93802" ma:contentTypeVersion="15" ma:contentTypeDescription="Create a new document." ma:contentTypeScope="" ma:versionID="6ed912307378e22ab0aac1002af82a74">
  <xsd:schema xmlns:xsd="http://www.w3.org/2001/XMLSchema" xmlns:xs="http://www.w3.org/2001/XMLSchema" xmlns:p="http://schemas.microsoft.com/office/2006/metadata/properties" xmlns:ns1="http://schemas.microsoft.com/sharepoint/v3" xmlns:ns2="48ebd83f-0d29-43fc-adf7-85454bb53a10" xmlns:ns3="28eea4e6-9d34-46eb-897c-a6d10532b6d8" targetNamespace="http://schemas.microsoft.com/office/2006/metadata/properties" ma:root="true" ma:fieldsID="ab1353b083e89fb3e5846db9fbfd3117" ns1:_="" ns2:_="" ns3:_="">
    <xsd:import namespace="http://schemas.microsoft.com/sharepoint/v3"/>
    <xsd:import namespace="48ebd83f-0d29-43fc-adf7-85454bb53a10"/>
    <xsd:import namespace="28eea4e6-9d34-46eb-897c-a6d10532b6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bd83f-0d29-43fc-adf7-85454bb5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eea4e6-9d34-46eb-897c-a6d10532b6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BC0AA-D575-448C-930E-B3B6FD176D76}">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F1E10FB8-66EF-4BF5-A123-0B8051F83DAA}">
  <ds:schemaRefs>
    <ds:schemaRef ds:uri="http://schemas.microsoft.com/sharepoint/v3/contenttype/forms"/>
  </ds:schemaRefs>
</ds:datastoreItem>
</file>

<file path=customXml/itemProps3.xml><?xml version="1.0" encoding="utf-8"?>
<ds:datastoreItem xmlns:ds="http://schemas.openxmlformats.org/officeDocument/2006/customXml" ds:itemID="{CC93D651-0B5A-4672-A088-C9171ED62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ebd83f-0d29-43fc-adf7-85454bb53a10"/>
    <ds:schemaRef ds:uri="28eea4e6-9d34-46eb-897c-a6d10532b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7173</TotalTime>
  <Words>298</Words>
  <Application>Microsoft Office PowerPoint</Application>
  <PresentationFormat>Widescreen</PresentationFormat>
  <Paragraphs>33</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Rachel Martine</cp:lastModifiedBy>
  <cp:revision>22</cp:revision>
  <dcterms:created xsi:type="dcterms:W3CDTF">2021-09-14T09:21:40Z</dcterms:created>
  <dcterms:modified xsi:type="dcterms:W3CDTF">2022-02-15T10:43:03Z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0x0101001214DA8E50F9F4449DB82A6AF5A93802</vt:lpwstr>
  </property>
</Properties>
</file>