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4"/>
    <p:restoredTop sz="95964"/>
  </p:normalViewPr>
  <p:slideViewPr>
    <p:cSldViewPr snapToGrid="0" snapToObjects="1">
      <p:cViewPr varScale="1">
        <p:scale>
          <a:sx n="114" d="100"/>
          <a:sy n="114" d="100"/>
        </p:scale>
        <p:origin x="4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Martine" userId="822d14d9-16d6-4d42-8c6f-d919e133bf57" providerId="ADAL" clId="{92B1557D-C416-4B7F-ACAD-49654E2B52D8}"/>
    <pc:docChg chg="delSld modSld">
      <pc:chgData name="Rachel Martine" userId="822d14d9-16d6-4d42-8c6f-d919e133bf57" providerId="ADAL" clId="{92B1557D-C416-4B7F-ACAD-49654E2B52D8}" dt="2020-09-08T15:36:29.556" v="3" actId="14100"/>
      <pc:docMkLst>
        <pc:docMk/>
      </pc:docMkLst>
      <pc:sldChg chg="modSp">
        <pc:chgData name="Rachel Martine" userId="822d14d9-16d6-4d42-8c6f-d919e133bf57" providerId="ADAL" clId="{92B1557D-C416-4B7F-ACAD-49654E2B52D8}" dt="2020-09-08T15:36:29.556" v="3" actId="14100"/>
        <pc:sldMkLst>
          <pc:docMk/>
          <pc:sldMk cId="765578519" sldId="256"/>
        </pc:sldMkLst>
        <pc:picChg chg="mod">
          <ac:chgData name="Rachel Martine" userId="822d14d9-16d6-4d42-8c6f-d919e133bf57" providerId="ADAL" clId="{92B1557D-C416-4B7F-ACAD-49654E2B52D8}" dt="2020-09-08T15:36:29.556" v="3" actId="14100"/>
          <ac:picMkLst>
            <pc:docMk/>
            <pc:sldMk cId="765578519" sldId="256"/>
            <ac:picMk id="27" creationId="{6862FD83-E303-B144-8209-64C90BC45F98}"/>
          </ac:picMkLst>
        </pc:picChg>
      </pc:sldChg>
      <pc:sldChg chg="del">
        <pc:chgData name="Rachel Martine" userId="822d14d9-16d6-4d42-8c6f-d919e133bf57" providerId="ADAL" clId="{92B1557D-C416-4B7F-ACAD-49654E2B52D8}" dt="2020-09-08T15:36:19.480" v="0" actId="2696"/>
        <pc:sldMkLst>
          <pc:docMk/>
          <pc:sldMk cId="2852857959" sldId="2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9/8/2020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176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8452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9/8/2020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765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3322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9/8/2020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3784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620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727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0911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4548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9/8/2020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69783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9/8/2020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0562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ED291B17-9318-49DB-B28B-6E5994AE9581}" type="datetime1">
              <a:rPr lang="en-US" smtClean="0"/>
              <a:t>9/8/2020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5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477798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interest"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pixabay.com/en/pinterest-pinterest-pattern-1138519/" TargetMode="External"/><Relationship Id="rId5" Type="http://schemas.openxmlformats.org/officeDocument/2006/relationships/image" Target="../media/image4.jpg"/><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stylebizarre.com/how-i-survived-fashion-school-and-why-it-has-been-a-lifelong-learning/" TargetMode="External"/><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Noise_(video)" TargetMode="External"/><Relationship Id="rId2" Type="http://schemas.openxmlformats.org/officeDocument/2006/relationships/image" Target="../media/image6.jpg"/><Relationship Id="rId1" Type="http://schemas.openxmlformats.org/officeDocument/2006/relationships/slideLayout" Target="../slideLayouts/slideLayout8.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C1FA8F66-3B85-411D-A2A6-A50DF3026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FF2FBE2-5E1A-4E59-95F5-E1B7B02558B0}"/>
              </a:ext>
            </a:extLst>
          </p:cNvPr>
          <p:cNvPicPr>
            <a:picLocks noChangeAspect="1"/>
          </p:cNvPicPr>
          <p:nvPr/>
        </p:nvPicPr>
        <p:blipFill rotWithShape="1">
          <a:blip r:embed="rId2"/>
          <a:srcRect b="28572"/>
          <a:stretch/>
        </p:blipFill>
        <p:spPr>
          <a:xfrm>
            <a:off x="20" y="10"/>
            <a:ext cx="12191980" cy="6857990"/>
          </a:xfrm>
          <a:prstGeom prst="rect">
            <a:avLst/>
          </a:prstGeom>
        </p:spPr>
      </p:pic>
      <p:sp>
        <p:nvSpPr>
          <p:cNvPr id="36" name="Rectangle 35">
            <a:extLst>
              <a:ext uri="{FF2B5EF4-FFF2-40B4-BE49-F238E27FC236}">
                <a16:creationId xmlns:a16="http://schemas.microsoft.com/office/drawing/2014/main" id="{4179E790-E691-4202-B7FA-62924FC8D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219240"/>
            <a:ext cx="11301984" cy="94997"/>
          </a:xfrm>
          <a:prstGeom prst="rect">
            <a:avLst/>
          </a:prstGeom>
          <a:solidFill>
            <a:schemeClr val="tx1">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7">
            <a:extLst>
              <a:ext uri="{FF2B5EF4-FFF2-40B4-BE49-F238E27FC236}">
                <a16:creationId xmlns:a16="http://schemas.microsoft.com/office/drawing/2014/main" id="{B7695657-4834-4DEB-A529-4DB28F696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187" y="4219240"/>
            <a:ext cx="11301984" cy="94997"/>
          </a:xfrm>
          <a:prstGeom prst="rect">
            <a:avLst/>
          </a:prstGeom>
          <a:solidFill>
            <a:srgbClr val="8B95D1">
              <a:alpha val="40000"/>
            </a:srgb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39">
            <a:extLst>
              <a:ext uri="{FF2B5EF4-FFF2-40B4-BE49-F238E27FC236}">
                <a16:creationId xmlns:a16="http://schemas.microsoft.com/office/drawing/2014/main" id="{065EE0A0-4DA6-4AA2-A475-14DB03C55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376057"/>
            <a:ext cx="11303626" cy="2034709"/>
          </a:xfrm>
          <a:prstGeom prst="rect">
            <a:avLst/>
          </a:prstGeom>
          <a:solidFill>
            <a:schemeClr val="tx1">
              <a:alpha val="50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42" name="Rectangle 41">
            <a:extLst>
              <a:ext uri="{FF2B5EF4-FFF2-40B4-BE49-F238E27FC236}">
                <a16:creationId xmlns:a16="http://schemas.microsoft.com/office/drawing/2014/main" id="{C6DB5293-7EEA-499F-BC82-82AE67214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187" y="4376057"/>
            <a:ext cx="11303626" cy="2034709"/>
          </a:xfrm>
          <a:prstGeom prst="rect">
            <a:avLst/>
          </a:prstGeom>
          <a:solidFill>
            <a:srgbClr val="8B95D1">
              <a:alpha val="40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00E9F36-C52E-A44E-B497-FB682AF38B56}"/>
              </a:ext>
            </a:extLst>
          </p:cNvPr>
          <p:cNvSpPr>
            <a:spLocks noGrp="1"/>
          </p:cNvSpPr>
          <p:nvPr>
            <p:ph type="ctrTitle"/>
          </p:nvPr>
        </p:nvSpPr>
        <p:spPr>
          <a:xfrm>
            <a:off x="609599" y="4572000"/>
            <a:ext cx="10965141" cy="895244"/>
          </a:xfrm>
        </p:spPr>
        <p:txBody>
          <a:bodyPr>
            <a:normAutofit/>
          </a:bodyPr>
          <a:lstStyle/>
          <a:p>
            <a:r>
              <a:rPr lang="en-US" sz="4000" dirty="0">
                <a:solidFill>
                  <a:schemeClr val="bg1"/>
                </a:solidFill>
              </a:rPr>
              <a:t>Summer preparation </a:t>
            </a:r>
            <a:endParaRPr lang="en-US" sz="4000">
              <a:solidFill>
                <a:schemeClr val="bg1"/>
              </a:solidFill>
            </a:endParaRPr>
          </a:p>
        </p:txBody>
      </p:sp>
      <p:sp>
        <p:nvSpPr>
          <p:cNvPr id="3" name="Subtitle 2">
            <a:extLst>
              <a:ext uri="{FF2B5EF4-FFF2-40B4-BE49-F238E27FC236}">
                <a16:creationId xmlns:a16="http://schemas.microsoft.com/office/drawing/2014/main" id="{6350B56A-EB67-FC43-B63B-D2945903262D}"/>
              </a:ext>
            </a:extLst>
          </p:cNvPr>
          <p:cNvSpPr>
            <a:spLocks noGrp="1"/>
          </p:cNvSpPr>
          <p:nvPr>
            <p:ph type="subTitle" idx="1"/>
          </p:nvPr>
        </p:nvSpPr>
        <p:spPr>
          <a:xfrm>
            <a:off x="609598" y="5504576"/>
            <a:ext cx="10965142" cy="447491"/>
          </a:xfrm>
        </p:spPr>
        <p:txBody>
          <a:bodyPr>
            <a:normAutofit/>
          </a:bodyPr>
          <a:lstStyle/>
          <a:p>
            <a:r>
              <a:rPr lang="en-US">
                <a:solidFill>
                  <a:schemeClr val="bg1"/>
                </a:solidFill>
              </a:rPr>
              <a:t>L3 fashion design </a:t>
            </a:r>
          </a:p>
        </p:txBody>
      </p:sp>
      <p:pic>
        <p:nvPicPr>
          <p:cNvPr id="27" name="Picture 26">
            <a:extLst>
              <a:ext uri="{FF2B5EF4-FFF2-40B4-BE49-F238E27FC236}">
                <a16:creationId xmlns:a16="http://schemas.microsoft.com/office/drawing/2014/main" id="{6862FD83-E303-B144-8209-64C90BC45F98}"/>
              </a:ext>
            </a:extLst>
          </p:cNvPr>
          <p:cNvPicPr/>
          <p:nvPr/>
        </p:nvPicPr>
        <p:blipFill rotWithShape="1">
          <a:blip r:embed="rId3" cstate="print">
            <a:extLst>
              <a:ext uri="{28A0092B-C50C-407E-A947-70E740481C1C}">
                <a14:useLocalDpi xmlns:a14="http://schemas.microsoft.com/office/drawing/2010/main" val="0"/>
              </a:ext>
            </a:extLst>
          </a:blip>
          <a:srcRect t="12604" b="5037"/>
          <a:stretch/>
        </p:blipFill>
        <p:spPr bwMode="auto">
          <a:xfrm>
            <a:off x="9429226" y="4572000"/>
            <a:ext cx="2324681" cy="164219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6557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816C8A8-2452-914F-9D6A-9CBB6A91A028}"/>
              </a:ext>
            </a:extLst>
          </p:cNvPr>
          <p:cNvSpPr>
            <a:spLocks noGrp="1"/>
          </p:cNvSpPr>
          <p:nvPr>
            <p:ph type="title"/>
          </p:nvPr>
        </p:nvSpPr>
        <p:spPr>
          <a:xfrm>
            <a:off x="771148" y="1037967"/>
            <a:ext cx="3054091" cy="4709131"/>
          </a:xfrm>
        </p:spPr>
        <p:txBody>
          <a:bodyPr anchor="ctr">
            <a:normAutofit/>
          </a:bodyPr>
          <a:lstStyle/>
          <a:p>
            <a:r>
              <a:rPr lang="en-GB" b="1" dirty="0">
                <a:solidFill>
                  <a:schemeClr val="bg1"/>
                </a:solidFill>
              </a:rPr>
              <a:t>WGSN/</a:t>
            </a:r>
            <a:br>
              <a:rPr lang="en-GB" b="1" dirty="0">
                <a:solidFill>
                  <a:schemeClr val="bg1"/>
                </a:solidFill>
              </a:rPr>
            </a:br>
            <a:r>
              <a:rPr lang="en-GB" b="1" dirty="0">
                <a:solidFill>
                  <a:schemeClr val="bg1"/>
                </a:solidFill>
              </a:rPr>
              <a:t>Pinterest</a:t>
            </a: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endParaRPr lang="en-US" b="1" dirty="0">
              <a:solidFill>
                <a:schemeClr val="bg1"/>
              </a:solidFill>
            </a:endParaRPr>
          </a:p>
        </p:txBody>
      </p:sp>
      <p:sp>
        <p:nvSpPr>
          <p:cNvPr id="3" name="Content Placeholder 2">
            <a:extLst>
              <a:ext uri="{FF2B5EF4-FFF2-40B4-BE49-F238E27FC236}">
                <a16:creationId xmlns:a16="http://schemas.microsoft.com/office/drawing/2014/main" id="{44891533-FB54-7041-B569-6C1706A1DCDF}"/>
              </a:ext>
            </a:extLst>
          </p:cNvPr>
          <p:cNvSpPr>
            <a:spLocks noGrp="1"/>
          </p:cNvSpPr>
          <p:nvPr>
            <p:ph idx="1"/>
          </p:nvPr>
        </p:nvSpPr>
        <p:spPr>
          <a:xfrm>
            <a:off x="4534935" y="1037968"/>
            <a:ext cx="6725899" cy="4820832"/>
          </a:xfrm>
        </p:spPr>
        <p:txBody>
          <a:bodyPr>
            <a:normAutofit/>
          </a:bodyPr>
          <a:lstStyle/>
          <a:p>
            <a:r>
              <a:rPr lang="en-GB" dirty="0"/>
              <a:t>Look at these sites and produce some trend boards based on the information they are predicting, trends can be floral, leather, lace, sportswear lux, minimalism, a colour, collars, sleeves, oversized, military, no need to print just keep them as reference, think about layout no need to overload the page</a:t>
            </a:r>
            <a:br>
              <a:rPr lang="en-GB" dirty="0"/>
            </a:br>
            <a:br>
              <a:rPr lang="en-GB" dirty="0"/>
            </a:br>
            <a:endParaRPr lang="en-GB" dirty="0"/>
          </a:p>
          <a:p>
            <a:endParaRPr lang="en-US" dirty="0"/>
          </a:p>
        </p:txBody>
      </p:sp>
      <p:pic>
        <p:nvPicPr>
          <p:cNvPr id="9" name="Picture 8">
            <a:extLst>
              <a:ext uri="{FF2B5EF4-FFF2-40B4-BE49-F238E27FC236}">
                <a16:creationId xmlns:a16="http://schemas.microsoft.com/office/drawing/2014/main" id="{54FA5990-8682-8E4E-8FBA-8C551E1C2A1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644156" y="6395122"/>
            <a:ext cx="310054" cy="310054"/>
          </a:xfrm>
          <a:prstGeom prst="rect">
            <a:avLst/>
          </a:prstGeom>
        </p:spPr>
      </p:pic>
      <p:sp>
        <p:nvSpPr>
          <p:cNvPr id="11" name="TextBox 10">
            <a:extLst>
              <a:ext uri="{FF2B5EF4-FFF2-40B4-BE49-F238E27FC236}">
                <a16:creationId xmlns:a16="http://schemas.microsoft.com/office/drawing/2014/main" id="{F6A0FDB7-7E0E-9249-8305-7A53AA3A61E7}"/>
              </a:ext>
            </a:extLst>
          </p:cNvPr>
          <p:cNvSpPr txBox="1"/>
          <p:nvPr/>
        </p:nvSpPr>
        <p:spPr>
          <a:xfrm>
            <a:off x="3618233" y="7880426"/>
            <a:ext cx="300464" cy="5078313"/>
          </a:xfrm>
          <a:prstGeom prst="rect">
            <a:avLst/>
          </a:prstGeom>
          <a:noFill/>
        </p:spPr>
        <p:txBody>
          <a:bodyPr wrap="square" rtlCol="0">
            <a:spAutoFit/>
          </a:bodyPr>
          <a:lstStyle/>
          <a:p>
            <a:r>
              <a:rPr lang="en-US" sz="900">
                <a:hlinkClick r:id="rId3" tooltip="https://en.wikipedia.org/wiki/Pinterest"/>
              </a:rPr>
              <a:t>This Photo</a:t>
            </a:r>
            <a:r>
              <a:rPr lang="en-US" sz="900"/>
              <a:t> by Unknown Author is licensed under </a:t>
            </a:r>
            <a:r>
              <a:rPr lang="en-US" sz="900">
                <a:hlinkClick r:id="rId4" tooltip="https://creativecommons.org/licenses/by-sa/3.0/"/>
              </a:rPr>
              <a:t>CC BY-SA</a:t>
            </a:r>
            <a:endParaRPr lang="en-US" sz="900"/>
          </a:p>
        </p:txBody>
      </p:sp>
      <p:pic>
        <p:nvPicPr>
          <p:cNvPr id="15" name="Picture 14" descr="A picture containing building&#10;&#10;Description automatically generated">
            <a:extLst>
              <a:ext uri="{FF2B5EF4-FFF2-40B4-BE49-F238E27FC236}">
                <a16:creationId xmlns:a16="http://schemas.microsoft.com/office/drawing/2014/main" id="{575E39EA-4162-E741-B352-0D7F9CBE5597}"/>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994229" y="3514713"/>
            <a:ext cx="2505717" cy="2505717"/>
          </a:xfrm>
          <a:prstGeom prst="rect">
            <a:avLst/>
          </a:prstGeom>
        </p:spPr>
      </p:pic>
    </p:spTree>
    <p:extLst>
      <p:ext uri="{BB962C8B-B14F-4D97-AF65-F5344CB8AC3E}">
        <p14:creationId xmlns:p14="http://schemas.microsoft.com/office/powerpoint/2010/main" val="310180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71C3D-A845-EA41-9F10-5E48F0B9833D}"/>
              </a:ext>
            </a:extLst>
          </p:cNvPr>
          <p:cNvSpPr>
            <a:spLocks noGrp="1"/>
          </p:cNvSpPr>
          <p:nvPr>
            <p:ph type="title"/>
          </p:nvPr>
        </p:nvSpPr>
        <p:spPr/>
        <p:txBody>
          <a:bodyPr/>
          <a:lstStyle/>
          <a:p>
            <a:r>
              <a:rPr lang="en-GB" dirty="0"/>
              <a:t>Draw</a:t>
            </a:r>
            <a:endParaRPr lang="en-US" dirty="0"/>
          </a:p>
        </p:txBody>
      </p:sp>
      <p:sp>
        <p:nvSpPr>
          <p:cNvPr id="3" name="Content Placeholder 2">
            <a:extLst>
              <a:ext uri="{FF2B5EF4-FFF2-40B4-BE49-F238E27FC236}">
                <a16:creationId xmlns:a16="http://schemas.microsoft.com/office/drawing/2014/main" id="{A2413787-327C-8F4A-B9F3-DD79B0F74A8B}"/>
              </a:ext>
            </a:extLst>
          </p:cNvPr>
          <p:cNvSpPr>
            <a:spLocks noGrp="1"/>
          </p:cNvSpPr>
          <p:nvPr>
            <p:ph idx="1"/>
          </p:nvPr>
        </p:nvSpPr>
        <p:spPr>
          <a:xfrm>
            <a:off x="4900928" y="1179828"/>
            <a:ext cx="6650991" cy="5347095"/>
          </a:xfrm>
        </p:spPr>
        <p:txBody>
          <a:bodyPr>
            <a:normAutofit/>
          </a:bodyPr>
          <a:lstStyle/>
          <a:p>
            <a:pPr marL="0" indent="0">
              <a:buNone/>
            </a:pPr>
            <a:r>
              <a:rPr lang="en-GB" dirty="0"/>
              <a:t>Draw every day, does not have to be fashion specific but just develop your line drawing and no need to add colour, this can be life drawing of family members, still life around the house or garden, any view from a window.</a:t>
            </a:r>
          </a:p>
          <a:p>
            <a:pPr marL="0" indent="0">
              <a:buNone/>
            </a:pPr>
            <a:r>
              <a:rPr lang="en-GB" dirty="0"/>
              <a:t>If you have magazines at home start doing some fashion illustrations, draw the figure and think about proportion, 3 heads depth to the waist, elbow to hit waist point and wrist to hit hip point, elongate the legs for illustration purposes</a:t>
            </a:r>
          </a:p>
          <a:p>
            <a:pPr marL="0" indent="0">
              <a:buNone/>
            </a:pPr>
            <a:r>
              <a:rPr lang="en-GB" dirty="0"/>
              <a:t>Bring your work together and review and reflect on it, try curating it. </a:t>
            </a:r>
          </a:p>
          <a:p>
            <a:pPr marL="0" indent="0">
              <a:buNone/>
            </a:pPr>
            <a:endParaRPr lang="en-GB" dirty="0"/>
          </a:p>
          <a:p>
            <a:pPr marL="0" indent="0">
              <a:buNone/>
            </a:pPr>
            <a:endParaRPr lang="en-US" dirty="0"/>
          </a:p>
        </p:txBody>
      </p:sp>
      <p:pic>
        <p:nvPicPr>
          <p:cNvPr id="9" name="Picture 8" descr="A picture containing group, tree, flower, drawing&#10;&#10;Description automatically generated">
            <a:extLst>
              <a:ext uri="{FF2B5EF4-FFF2-40B4-BE49-F238E27FC236}">
                <a16:creationId xmlns:a16="http://schemas.microsoft.com/office/drawing/2014/main" id="{7E3A8CDD-F64D-1145-8AA0-288645BAC5E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40081" y="3499889"/>
            <a:ext cx="3237186" cy="2708446"/>
          </a:xfrm>
          <a:prstGeom prst="rect">
            <a:avLst/>
          </a:prstGeom>
        </p:spPr>
      </p:pic>
    </p:spTree>
    <p:extLst>
      <p:ext uri="{BB962C8B-B14F-4D97-AF65-F5344CB8AC3E}">
        <p14:creationId xmlns:p14="http://schemas.microsoft.com/office/powerpoint/2010/main" val="266849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1A8D3-A2A4-9C42-B57E-E5D242BC7341}"/>
              </a:ext>
            </a:extLst>
          </p:cNvPr>
          <p:cNvSpPr>
            <a:spLocks noGrp="1"/>
          </p:cNvSpPr>
          <p:nvPr>
            <p:ph type="title"/>
          </p:nvPr>
        </p:nvSpPr>
        <p:spPr/>
        <p:txBody>
          <a:bodyPr/>
          <a:lstStyle/>
          <a:p>
            <a:r>
              <a:rPr lang="en-US" dirty="0"/>
              <a:t>Watch </a:t>
            </a:r>
          </a:p>
        </p:txBody>
      </p:sp>
      <p:sp>
        <p:nvSpPr>
          <p:cNvPr id="3" name="Content Placeholder 2">
            <a:extLst>
              <a:ext uri="{FF2B5EF4-FFF2-40B4-BE49-F238E27FC236}">
                <a16:creationId xmlns:a16="http://schemas.microsoft.com/office/drawing/2014/main" id="{E4562F7D-7991-3B42-A6A3-793BA813A161}"/>
              </a:ext>
            </a:extLst>
          </p:cNvPr>
          <p:cNvSpPr>
            <a:spLocks noGrp="1"/>
          </p:cNvSpPr>
          <p:nvPr>
            <p:ph idx="1"/>
          </p:nvPr>
        </p:nvSpPr>
        <p:spPr/>
        <p:txBody>
          <a:bodyPr/>
          <a:lstStyle/>
          <a:p>
            <a:pPr marL="0" indent="0">
              <a:buNone/>
            </a:pPr>
            <a:r>
              <a:rPr lang="en-GB" i="1" dirty="0"/>
              <a:t>Netflix and other channels:</a:t>
            </a:r>
            <a:br>
              <a:rPr lang="en-GB" dirty="0"/>
            </a:br>
            <a:endParaRPr lang="en-GB" dirty="0"/>
          </a:p>
          <a:p>
            <a:pPr marL="0" indent="0">
              <a:buNone/>
            </a:pPr>
            <a:r>
              <a:rPr lang="en-GB" dirty="0"/>
              <a:t>Watch McQueen, The Sept issue, DRIES, Jeremy Scott the people’s designer, The fashion fund, these will all give you a sense of the design process and how things work</a:t>
            </a:r>
            <a:r>
              <a:rPr lang="en-US" dirty="0"/>
              <a:t>. </a:t>
            </a:r>
          </a:p>
          <a:p>
            <a:pPr marL="0" indent="0">
              <a:buNone/>
            </a:pPr>
            <a:r>
              <a:rPr lang="en-US" dirty="0"/>
              <a:t>Does this influence your opinion of the design world?</a:t>
            </a:r>
          </a:p>
          <a:p>
            <a:pPr marL="0" indent="0">
              <a:buNone/>
            </a:pPr>
            <a:r>
              <a:rPr lang="en-US" dirty="0"/>
              <a:t> Does it give you insight to the type of fashion roles you would like? </a:t>
            </a:r>
            <a:endParaRPr lang="en-GB" dirty="0"/>
          </a:p>
        </p:txBody>
      </p:sp>
      <p:pic>
        <p:nvPicPr>
          <p:cNvPr id="9" name="Picture 8" descr="A television that is sitting in front of a window&#10;&#10;Description automatically generate">
            <a:extLst>
              <a:ext uri="{FF2B5EF4-FFF2-40B4-BE49-F238E27FC236}">
                <a16:creationId xmlns:a16="http://schemas.microsoft.com/office/drawing/2014/main" id="{4B800C6C-2653-8D40-825B-614B0256806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25584" y="3815255"/>
            <a:ext cx="3174125" cy="2380594"/>
          </a:xfrm>
          <a:prstGeom prst="rect">
            <a:avLst/>
          </a:prstGeom>
        </p:spPr>
      </p:pic>
      <p:sp>
        <p:nvSpPr>
          <p:cNvPr id="10" name="TextBox 9">
            <a:extLst>
              <a:ext uri="{FF2B5EF4-FFF2-40B4-BE49-F238E27FC236}">
                <a16:creationId xmlns:a16="http://schemas.microsoft.com/office/drawing/2014/main" id="{B8E808F0-EB6A-5A4D-B6CE-C7C8F04D0BDC}"/>
              </a:ext>
            </a:extLst>
          </p:cNvPr>
          <p:cNvSpPr txBox="1"/>
          <p:nvPr/>
        </p:nvSpPr>
        <p:spPr>
          <a:xfrm>
            <a:off x="7425558" y="6980580"/>
            <a:ext cx="3242441" cy="369332"/>
          </a:xfrm>
          <a:prstGeom prst="rect">
            <a:avLst/>
          </a:prstGeom>
          <a:noFill/>
        </p:spPr>
        <p:txBody>
          <a:bodyPr wrap="square" rtlCol="0">
            <a:spAutoFit/>
          </a:bodyPr>
          <a:lstStyle/>
          <a:p>
            <a:r>
              <a:rPr lang="en-US" sz="900">
                <a:hlinkClick r:id="rId3" tooltip="https://en.wikipedia.org/wiki/Noise_(video)"/>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643128059"/>
      </p:ext>
    </p:extLst>
  </p:cSld>
  <p:clrMapOvr>
    <a:masterClrMapping/>
  </p:clrMapOvr>
</p:sld>
</file>

<file path=ppt/theme/theme1.xml><?xml version="1.0" encoding="utf-8"?>
<a:theme xmlns:a="http://schemas.openxmlformats.org/drawingml/2006/main" name="DividendVTI">
  <a:themeElements>
    <a:clrScheme name="AnalogousFromLightSeedLeftStep">
      <a:dk1>
        <a:srgbClr val="000000"/>
      </a:dk1>
      <a:lt1>
        <a:srgbClr val="FFFFFF"/>
      </a:lt1>
      <a:dk2>
        <a:srgbClr val="233D3F"/>
      </a:dk2>
      <a:lt2>
        <a:srgbClr val="E8E7E2"/>
      </a:lt2>
      <a:accent1>
        <a:srgbClr val="8B95D1"/>
      </a:accent1>
      <a:accent2>
        <a:srgbClr val="71A2C7"/>
      </a:accent2>
      <a:accent3>
        <a:srgbClr val="73ACAD"/>
      </a:accent3>
      <a:accent4>
        <a:srgbClr val="66B394"/>
      </a:accent4>
      <a:accent5>
        <a:srgbClr val="71B27D"/>
      </a:accent5>
      <a:accent6>
        <a:srgbClr val="77B265"/>
      </a:accent6>
      <a:hlink>
        <a:srgbClr val="8B8354"/>
      </a:hlink>
      <a:folHlink>
        <a:srgbClr val="828282"/>
      </a:folHlink>
    </a:clrScheme>
    <a:fontScheme name="Dividend">
      <a:maj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D462631E4D3F47AAAAFCECDBF3231B" ma:contentTypeVersion="13" ma:contentTypeDescription="Create a new document." ma:contentTypeScope="" ma:versionID="f3fd8f6ca1f54f166d9015984e1006e7">
  <xsd:schema xmlns:xsd="http://www.w3.org/2001/XMLSchema" xmlns:xs="http://www.w3.org/2001/XMLSchema" xmlns:p="http://schemas.microsoft.com/office/2006/metadata/properties" xmlns:ns3="e4fc7519-05d0-42ef-acae-ab021e8198dd" xmlns:ns4="1b1ea6e8-0358-4990-b302-38c35cdd58c8" targetNamespace="http://schemas.microsoft.com/office/2006/metadata/properties" ma:root="true" ma:fieldsID="ff0e9741817a557afabf96b8d5751eaa" ns3:_="" ns4:_="">
    <xsd:import namespace="e4fc7519-05d0-42ef-acae-ab021e8198dd"/>
    <xsd:import namespace="1b1ea6e8-0358-4990-b302-38c35cdd58c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fc7519-05d0-42ef-acae-ab021e8198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1ea6e8-0358-4990-b302-38c35cdd58c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9A344B-D8D8-423B-B94E-04C9B64565CB}">
  <ds:schemaRefs>
    <ds:schemaRef ds:uri="http://schemas.openxmlformats.org/package/2006/metadata/core-properties"/>
    <ds:schemaRef ds:uri="http://purl.org/dc/terms/"/>
    <ds:schemaRef ds:uri="1b1ea6e8-0358-4990-b302-38c35cdd58c8"/>
    <ds:schemaRef ds:uri="http://www.w3.org/XML/1998/namespace"/>
    <ds:schemaRef ds:uri="http://schemas.microsoft.com/office/2006/documentManagement/types"/>
    <ds:schemaRef ds:uri="e4fc7519-05d0-42ef-acae-ab021e8198dd"/>
    <ds:schemaRef ds:uri="http://purl.org/dc/elements/1.1/"/>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681C465-E90A-484A-816E-FA81FCAA1A99}">
  <ds:schemaRefs>
    <ds:schemaRef ds:uri="http://schemas.microsoft.com/sharepoint/v3/contenttype/forms"/>
  </ds:schemaRefs>
</ds:datastoreItem>
</file>

<file path=customXml/itemProps3.xml><?xml version="1.0" encoding="utf-8"?>
<ds:datastoreItem xmlns:ds="http://schemas.openxmlformats.org/officeDocument/2006/customXml" ds:itemID="{3532D53C-5DDB-4F66-8C88-38053CDF88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fc7519-05d0-42ef-acae-ab021e8198dd"/>
    <ds:schemaRef ds:uri="1b1ea6e8-0358-4990-b302-38c35cdd5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TotalTime>
  <Words>272</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Next LT Pro</vt:lpstr>
      <vt:lpstr>Wingdings 2</vt:lpstr>
      <vt:lpstr>DividendVTI</vt:lpstr>
      <vt:lpstr>Summer preparation </vt:lpstr>
      <vt:lpstr>WGSN/ Pinterest    </vt:lpstr>
      <vt:lpstr>Draw</vt:lpstr>
      <vt:lpstr>Watch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preparation</dc:title>
  <dc:creator>Lucy Sankey-Warner</dc:creator>
  <cp:lastModifiedBy>Rachel Martine</cp:lastModifiedBy>
  <cp:revision>3</cp:revision>
  <dcterms:created xsi:type="dcterms:W3CDTF">2020-06-03T19:40:41Z</dcterms:created>
  <dcterms:modified xsi:type="dcterms:W3CDTF">2020-09-08T15:36:50Z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0x01010079D462631E4D3F47AAAAFCECDBF3231B</vt:lpwstr>
  </property>
</Properties>
</file>